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60" r:id="rId3"/>
    <p:sldId id="264" r:id="rId4"/>
    <p:sldId id="266" r:id="rId5"/>
    <p:sldId id="267" r:id="rId6"/>
    <p:sldId id="261" r:id="rId7"/>
    <p:sldId id="270" r:id="rId8"/>
    <p:sldId id="273" r:id="rId9"/>
    <p:sldId id="271" r:id="rId10"/>
    <p:sldId id="272" r:id="rId11"/>
    <p:sldId id="274" r:id="rId12"/>
    <p:sldId id="275" r:id="rId13"/>
  </p:sldIdLst>
  <p:sldSz cx="6858000" cy="12192000"/>
  <p:notesSz cx="6858000" cy="994568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50" d="100"/>
          <a:sy n="50" d="100"/>
        </p:scale>
        <p:origin x="27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jpg>
</file>

<file path=ppt/media/image2.png>
</file>

<file path=ppt/media/image3.jpeg>
</file>

<file path=ppt/media/image4.jpeg>
</file>

<file path=ppt/media/image5.jpeg>
</file>

<file path=ppt/media/image6.jpe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995312"/>
            <a:ext cx="5829300" cy="4244622"/>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6403623"/>
            <a:ext cx="5143500" cy="2943577"/>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ACD878-4593-4C86-868F-0F06C84B7F97}"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3191900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ACD878-4593-4C86-868F-0F06C84B7F97}"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3617005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649111"/>
            <a:ext cx="1478756" cy="1033215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649111"/>
            <a:ext cx="4350544" cy="103321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ACD878-4593-4C86-868F-0F06C84B7F97}"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1553307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ACD878-4593-4C86-868F-0F06C84B7F97}"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990412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3039537"/>
            <a:ext cx="5915025" cy="5071532"/>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8159048"/>
            <a:ext cx="5915025" cy="266699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ACD878-4593-4C86-868F-0F06C84B7F97}"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2533633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3245556"/>
            <a:ext cx="2914650"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3245556"/>
            <a:ext cx="2914650"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ACD878-4593-4C86-868F-0F06C84B7F97}"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4039241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649114"/>
            <a:ext cx="5915025" cy="235655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988734"/>
            <a:ext cx="2901255" cy="146473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4453467"/>
            <a:ext cx="2901255"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988734"/>
            <a:ext cx="2915543" cy="146473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4453467"/>
            <a:ext cx="2915543"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ACD878-4593-4C86-868F-0F06C84B7F97}" type="datetimeFigureOut">
              <a:rPr lang="en-IN" smtClean="0"/>
              <a:t>20-03-2024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1043433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ACD878-4593-4C86-868F-0F06C84B7F97}"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194659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ACD878-4593-4C86-868F-0F06C84B7F97}" type="datetimeFigureOut">
              <a:rPr lang="en-IN" smtClean="0"/>
              <a:t>20-03-2024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3012790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755425"/>
            <a:ext cx="3471863" cy="8664222"/>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5ACD878-4593-4C86-868F-0F06C84B7F97}"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2469254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755425"/>
            <a:ext cx="3471863" cy="8664222"/>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5ACD878-4593-4C86-868F-0F06C84B7F97}"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605E1C-56D5-4670-A24A-C191D0BA3913}" type="slidenum">
              <a:rPr lang="en-IN" smtClean="0"/>
              <a:t>‹#›</a:t>
            </a:fld>
            <a:endParaRPr lang="en-IN"/>
          </a:p>
        </p:txBody>
      </p:sp>
    </p:spTree>
    <p:extLst>
      <p:ext uri="{BB962C8B-B14F-4D97-AF65-F5344CB8AC3E}">
        <p14:creationId xmlns:p14="http://schemas.microsoft.com/office/powerpoint/2010/main" val="327920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649114"/>
            <a:ext cx="5915025" cy="23565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3245556"/>
            <a:ext cx="5915025" cy="77357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11300181"/>
            <a:ext cx="1543050" cy="649111"/>
          </a:xfrm>
          <a:prstGeom prst="rect">
            <a:avLst/>
          </a:prstGeom>
        </p:spPr>
        <p:txBody>
          <a:bodyPr vert="horz" lIns="91440" tIns="45720" rIns="91440" bIns="45720" rtlCol="0" anchor="ctr"/>
          <a:lstStyle>
            <a:lvl1pPr algn="l">
              <a:defRPr sz="900">
                <a:solidFill>
                  <a:schemeClr val="tx1">
                    <a:tint val="75000"/>
                  </a:schemeClr>
                </a:solidFill>
              </a:defRPr>
            </a:lvl1pPr>
          </a:lstStyle>
          <a:p>
            <a:fld id="{35ACD878-4593-4C86-868F-0F06C84B7F97}" type="datetimeFigureOut">
              <a:rPr lang="en-IN" smtClean="0"/>
              <a:t>20-03-2024</a:t>
            </a:fld>
            <a:endParaRPr lang="en-IN"/>
          </a:p>
        </p:txBody>
      </p:sp>
      <p:sp>
        <p:nvSpPr>
          <p:cNvPr id="5" name="Footer Placeholder 4"/>
          <p:cNvSpPr>
            <a:spLocks noGrp="1"/>
          </p:cNvSpPr>
          <p:nvPr>
            <p:ph type="ftr" sz="quarter" idx="3"/>
          </p:nvPr>
        </p:nvSpPr>
        <p:spPr>
          <a:xfrm>
            <a:off x="2271713" y="11300181"/>
            <a:ext cx="2314575" cy="64911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43463" y="11300181"/>
            <a:ext cx="1543050" cy="649111"/>
          </a:xfrm>
          <a:prstGeom prst="rect">
            <a:avLst/>
          </a:prstGeom>
        </p:spPr>
        <p:txBody>
          <a:bodyPr vert="horz" lIns="91440" tIns="45720" rIns="91440" bIns="45720" rtlCol="0" anchor="ctr"/>
          <a:lstStyle>
            <a:lvl1pPr algn="r">
              <a:defRPr sz="900">
                <a:solidFill>
                  <a:schemeClr val="tx1">
                    <a:tint val="75000"/>
                  </a:schemeClr>
                </a:solidFill>
              </a:defRPr>
            </a:lvl1pPr>
          </a:lstStyle>
          <a:p>
            <a:fld id="{B9605E1C-56D5-4670-A24A-C191D0BA3913}" type="slidenum">
              <a:rPr lang="en-IN" smtClean="0"/>
              <a:t>‹#›</a:t>
            </a:fld>
            <a:endParaRPr lang="en-IN"/>
          </a:p>
        </p:txBody>
      </p:sp>
    </p:spTree>
    <p:extLst>
      <p:ext uri="{BB962C8B-B14F-4D97-AF65-F5344CB8AC3E}">
        <p14:creationId xmlns:p14="http://schemas.microsoft.com/office/powerpoint/2010/main" val="3179538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each Photography Sandy Beaches Ocean Wall Art Aqua Blue | Etsy | Beach  photography, Ocean photography, Beach portraits">
            <a:extLst>
              <a:ext uri="{FF2B5EF4-FFF2-40B4-BE49-F238E27FC236}">
                <a16:creationId xmlns:a16="http://schemas.microsoft.com/office/drawing/2014/main" id="{2C46BE31-BC74-EAC2-E381-70317A236AD6}"/>
              </a:ext>
            </a:extLst>
          </p:cNvPr>
          <p:cNvPicPr>
            <a:picLocks noChangeAspect="1" noChangeArrowheads="1"/>
          </p:cNvPicPr>
          <p:nvPr/>
        </p:nvPicPr>
        <p:blipFill>
          <a:blip r:embed="rId2">
            <a:alphaModFix amt="14000"/>
            <a:extLst>
              <a:ext uri="{28A0092B-C50C-407E-A947-70E740481C1C}">
                <a14:useLocalDpi xmlns:a14="http://schemas.microsoft.com/office/drawing/2010/main" val="0"/>
              </a:ext>
            </a:extLst>
          </a:blip>
          <a:srcRect/>
          <a:stretch>
            <a:fillRect/>
          </a:stretch>
        </p:blipFill>
        <p:spPr bwMode="auto">
          <a:xfrm>
            <a:off x="0" y="-35322"/>
            <a:ext cx="6858000" cy="12192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3D609A7-B390-93C6-6734-0FD8FB042BBA}"/>
              </a:ext>
            </a:extLst>
          </p:cNvPr>
          <p:cNvPicPr>
            <a:picLocks noChangeAspect="1"/>
          </p:cNvPicPr>
          <p:nvPr/>
        </p:nvPicPr>
        <p:blipFill>
          <a:blip r:embed="rId3" cstate="print"/>
          <a:srcRect/>
          <a:stretch>
            <a:fillRect/>
          </a:stretch>
        </p:blipFill>
        <p:spPr bwMode="auto">
          <a:xfrm>
            <a:off x="1541462" y="396240"/>
            <a:ext cx="3716338" cy="1457325"/>
          </a:xfrm>
          <a:prstGeom prst="rect">
            <a:avLst/>
          </a:prstGeom>
          <a:noFill/>
          <a:ln w="9525">
            <a:noFill/>
            <a:miter lim="800000"/>
            <a:headEnd/>
            <a:tailEnd/>
          </a:ln>
        </p:spPr>
      </p:pic>
      <p:sp>
        <p:nvSpPr>
          <p:cNvPr id="4" name="TextBox 3">
            <a:extLst>
              <a:ext uri="{FF2B5EF4-FFF2-40B4-BE49-F238E27FC236}">
                <a16:creationId xmlns:a16="http://schemas.microsoft.com/office/drawing/2014/main" id="{2D8808EF-15BA-3384-CBA5-71261081FB48}"/>
              </a:ext>
            </a:extLst>
          </p:cNvPr>
          <p:cNvSpPr txBox="1"/>
          <p:nvPr/>
        </p:nvSpPr>
        <p:spPr>
          <a:xfrm>
            <a:off x="289560" y="1915399"/>
            <a:ext cx="6355080" cy="425501"/>
          </a:xfrm>
          <a:prstGeom prst="rect">
            <a:avLst/>
          </a:prstGeom>
          <a:noFill/>
        </p:spPr>
        <p:txBody>
          <a:bodyPr wrap="square">
            <a:spAutoFit/>
          </a:bodyPr>
          <a:lstStyle/>
          <a:p>
            <a:pPr>
              <a:lnSpc>
                <a:spcPct val="115000"/>
              </a:lnSpc>
              <a:spcAft>
                <a:spcPts val="1000"/>
              </a:spcAft>
            </a:pP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SCHOOL OF ELECTRICAL AND ELECTRONICS </a:t>
            </a:r>
            <a:r>
              <a:rPr lang="en-US" sz="2000" b="1" dirty="0">
                <a:latin typeface="Calibri" panose="020F0502020204030204" pitchFamily="34" charset="0"/>
                <a:ea typeface="Times New Roman" panose="02020603050405020304" pitchFamily="18" charset="0"/>
                <a:cs typeface="Times New Roman" panose="02020603050405020304" pitchFamily="18" charset="0"/>
              </a:rPr>
              <a:t>EN</a:t>
            </a: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GINEERING  </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0EC2525-599A-6868-F1D6-EA9BF6887BD6}"/>
              </a:ext>
            </a:extLst>
          </p:cNvPr>
          <p:cNvSpPr txBox="1"/>
          <p:nvPr/>
        </p:nvSpPr>
        <p:spPr>
          <a:xfrm>
            <a:off x="845820" y="2442747"/>
            <a:ext cx="5379720" cy="954107"/>
          </a:xfrm>
          <a:prstGeom prst="rect">
            <a:avLst/>
          </a:prstGeom>
          <a:noFill/>
        </p:spPr>
        <p:txBody>
          <a:bodyPr wrap="square" rtlCol="0">
            <a:spAutoFit/>
          </a:bodyPr>
          <a:lstStyle/>
          <a:p>
            <a:r>
              <a:rPr lang="en-IN" sz="2800" dirty="0"/>
              <a:t>      </a:t>
            </a:r>
            <a:r>
              <a:rPr lang="en-IN" sz="2800" u="sng" dirty="0"/>
              <a:t>A</a:t>
            </a:r>
            <a:r>
              <a:rPr lang="en-IN" sz="2800" dirty="0"/>
              <a:t> </a:t>
            </a:r>
            <a:r>
              <a:rPr lang="en-IN" sz="2800" u="sng" dirty="0"/>
              <a:t>MINI</a:t>
            </a:r>
            <a:r>
              <a:rPr lang="en-IN" sz="2800" dirty="0"/>
              <a:t> </a:t>
            </a:r>
            <a:r>
              <a:rPr lang="en-IN" sz="2800" u="sng" dirty="0"/>
              <a:t>PROJECT</a:t>
            </a:r>
            <a:r>
              <a:rPr lang="en-IN" sz="2800" dirty="0"/>
              <a:t> </a:t>
            </a:r>
            <a:r>
              <a:rPr lang="en-IN" sz="2800" u="sng" dirty="0"/>
              <a:t>ON:-</a:t>
            </a:r>
            <a:endParaRPr lang="en-IN" sz="2800" dirty="0"/>
          </a:p>
          <a:p>
            <a:r>
              <a:rPr lang="en-IN" sz="2800" dirty="0"/>
              <a:t>Water surface cleaning RC boat</a:t>
            </a:r>
          </a:p>
        </p:txBody>
      </p:sp>
      <p:sp>
        <p:nvSpPr>
          <p:cNvPr id="6" name="TextBox 5">
            <a:extLst>
              <a:ext uri="{FF2B5EF4-FFF2-40B4-BE49-F238E27FC236}">
                <a16:creationId xmlns:a16="http://schemas.microsoft.com/office/drawing/2014/main" id="{7E25F61C-0AE7-9C11-A481-9C81B71F279C}"/>
              </a:ext>
            </a:extLst>
          </p:cNvPr>
          <p:cNvSpPr txBox="1"/>
          <p:nvPr/>
        </p:nvSpPr>
        <p:spPr>
          <a:xfrm>
            <a:off x="632460" y="3079760"/>
            <a:ext cx="5379720" cy="7196842"/>
          </a:xfrm>
          <a:prstGeom prst="rect">
            <a:avLst/>
          </a:prstGeom>
          <a:noFill/>
        </p:spPr>
        <p:txBody>
          <a:bodyPr wrap="square">
            <a:spAutoFit/>
          </a:bodyPr>
          <a:lstStyle/>
          <a:p>
            <a:pPr>
              <a:lnSpc>
                <a:spcPct val="115000"/>
              </a:lnSpc>
              <a:spcAft>
                <a:spcPts val="1000"/>
              </a:spcAft>
            </a:pPr>
            <a:endParaRPr lang="en-IN" sz="2400" b="1" u="sng"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3200" b="1" u="sng" dirty="0">
                <a:effectLst/>
                <a:latin typeface="Bodoni MT" panose="02070603080606020203" pitchFamily="18" charset="0"/>
                <a:ea typeface="Times New Roman" panose="02020603050405020304" pitchFamily="18" charset="0"/>
                <a:cs typeface="Times New Roman" panose="02020603050405020304" pitchFamily="18" charset="0"/>
              </a:rPr>
              <a:t>Submitted by:</a:t>
            </a:r>
            <a:endParaRPr lang="en-IN" sz="3200" b="1" u="sng" dirty="0">
              <a:effectLst/>
              <a:latin typeface="Bodoni MT" panose="02070603080606020203" pitchFamily="18" charset="0"/>
              <a:ea typeface="Times New Roman" panose="02020603050405020304" pitchFamily="18" charset="0"/>
              <a:cs typeface="Times New Roman" panose="02020603050405020304" pitchFamily="18" charset="0"/>
            </a:endParaRPr>
          </a:p>
          <a:p>
            <a:pPr algn="ct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latin typeface="Bodoni MT" panose="02070603080606020203" pitchFamily="18" charset="0"/>
                <a:ea typeface="Times New Roman" panose="02020603050405020304" pitchFamily="18" charset="0"/>
                <a:cs typeface="Times New Roman" panose="02020603050405020304" pitchFamily="18" charset="0"/>
              </a:rPr>
              <a:t>TEAM</a:t>
            </a:r>
            <a:r>
              <a:rPr lang="en-US" sz="2400" b="1" dirty="0">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latin typeface="Bodoni MT" panose="02070603080606020203" pitchFamily="18" charset="0"/>
                <a:ea typeface="Times New Roman" panose="02020603050405020304" pitchFamily="18" charset="0"/>
                <a:cs typeface="Times New Roman" panose="02020603050405020304" pitchFamily="18" charset="0"/>
              </a:rPr>
              <a:t>ATH</a:t>
            </a:r>
            <a:r>
              <a:rPr lang="en-US" sz="2400" b="1" dirty="0">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latin typeface="Bodoni MT" panose="02070603080606020203" pitchFamily="18" charset="0"/>
                <a:ea typeface="Times New Roman" panose="02020603050405020304" pitchFamily="18" charset="0"/>
                <a:cs typeface="Times New Roman" panose="02020603050405020304" pitchFamily="18" charset="0"/>
              </a:rPr>
              <a:t>CRUISER</a:t>
            </a: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3200" b="1" dirty="0">
                <a:effectLst/>
                <a:latin typeface="Bodoni MT" panose="02070603080606020203" pitchFamily="18" charset="0"/>
                <a:ea typeface="Times New Roman" panose="02020603050405020304" pitchFamily="18" charset="0"/>
                <a:cs typeface="Times New Roman" panose="02020603050405020304" pitchFamily="18" charset="0"/>
              </a:rPr>
              <a:t>:-</a:t>
            </a:r>
          </a:p>
          <a:p>
            <a:pPr>
              <a:lnSpc>
                <a:spcPct val="115000"/>
              </a:lnSpc>
              <a:spcAft>
                <a:spcPts val="1000"/>
              </a:spcAft>
            </a:pPr>
            <a:r>
              <a:rPr lang="en-US" sz="2400" b="1" dirty="0">
                <a:latin typeface="Bodoni MT" panose="02070603080606020203" pitchFamily="18" charset="0"/>
                <a:ea typeface="Times New Roman" panose="02020603050405020304" pitchFamily="18" charset="0"/>
                <a:cs typeface="Times New Roman" panose="02020603050405020304" pitchFamily="18" charset="0"/>
              </a:rPr>
              <a:t>        </a:t>
            </a: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1}K.YASHWANTH.REDDY	</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2}AKASH.MANGOND</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3}HRISHABH.RATHORE </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4}MUKESH.M</a:t>
            </a:r>
          </a:p>
          <a:p>
            <a:pPr>
              <a:lnSpc>
                <a:spcPct val="115000"/>
              </a:lnSpc>
              <a:spcAft>
                <a:spcPts val="1000"/>
              </a:spcAft>
            </a:pPr>
            <a:r>
              <a:rPr lang="en-US" sz="2400" b="1" dirty="0">
                <a:latin typeface="Bodoni MT" panose="02070603080606020203" pitchFamily="18" charset="0"/>
                <a:ea typeface="Times New Roman" panose="02020603050405020304" pitchFamily="18" charset="0"/>
                <a:cs typeface="Times New Roman" panose="02020603050405020304" pitchFamily="18" charset="0"/>
              </a:rPr>
              <a:t>        5}NAMAN.H.A</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endParaRPr lang="en-IN" sz="24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effectLst/>
                <a:latin typeface="Bodoni MT" panose="02070603080606020203" pitchFamily="18" charset="0"/>
                <a:ea typeface="Times New Roman" panose="02020603050405020304" pitchFamily="18" charset="0"/>
                <a:cs typeface="Times New Roman" panose="02020603050405020304" pitchFamily="18" charset="0"/>
              </a:rPr>
              <a:t>Under</a:t>
            </a: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effectLst/>
                <a:latin typeface="Bodoni MT" panose="02070603080606020203" pitchFamily="18" charset="0"/>
                <a:ea typeface="Times New Roman" panose="02020603050405020304" pitchFamily="18" charset="0"/>
                <a:cs typeface="Times New Roman" panose="02020603050405020304" pitchFamily="18" charset="0"/>
              </a:rPr>
              <a:t>the</a:t>
            </a: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effectLst/>
                <a:latin typeface="Bodoni MT" panose="02070603080606020203" pitchFamily="18" charset="0"/>
                <a:ea typeface="Times New Roman" panose="02020603050405020304" pitchFamily="18" charset="0"/>
                <a:cs typeface="Times New Roman" panose="02020603050405020304" pitchFamily="18" charset="0"/>
              </a:rPr>
              <a:t>guidance</a:t>
            </a:r>
            <a:r>
              <a:rPr lang="en-US" sz="2400" b="1" dirty="0">
                <a:effectLst/>
                <a:latin typeface="Bodoni MT" panose="02070603080606020203" pitchFamily="18" charset="0"/>
                <a:ea typeface="Times New Roman" panose="02020603050405020304" pitchFamily="18" charset="0"/>
                <a:cs typeface="Times New Roman" panose="02020603050405020304" pitchFamily="18" charset="0"/>
              </a:rPr>
              <a:t> </a:t>
            </a:r>
            <a:r>
              <a:rPr lang="en-US" sz="2400" b="1" u="sng" dirty="0">
                <a:effectLst/>
                <a:latin typeface="Bodoni MT" panose="02070603080606020203" pitchFamily="18" charset="0"/>
                <a:ea typeface="Times New Roman" panose="02020603050405020304" pitchFamily="18" charset="0"/>
                <a:cs typeface="Times New Roman" panose="02020603050405020304" pitchFamily="18" charset="0"/>
              </a:rPr>
              <a:t>of:-</a:t>
            </a:r>
            <a:endParaRPr lang="en-IN" sz="2400" b="1" u="sng" dirty="0">
              <a:effectLst/>
              <a:latin typeface="Bodoni MT" panose="02070603080606020203" pitchFamily="18" charset="0"/>
              <a:ea typeface="Times New Roman" panose="02020603050405020304" pitchFamily="18" charset="0"/>
              <a:cs typeface="Times New Roman" panose="02020603050405020304" pitchFamily="18" charset="0"/>
            </a:endParaRPr>
          </a:p>
          <a:p>
            <a:r>
              <a:rPr lang="en-US" sz="2400" b="1" u="sng" dirty="0">
                <a:effectLst/>
                <a:latin typeface="Bodoni MT" panose="02070603080606020203" pitchFamily="18" charset="0"/>
                <a:ea typeface="Times New Roman" panose="02020603050405020304" pitchFamily="18" charset="0"/>
              </a:rPr>
              <a:t>Asst</a:t>
            </a:r>
            <a:r>
              <a:rPr lang="en-US" sz="2400" b="1" dirty="0">
                <a:effectLst/>
                <a:latin typeface="Bodoni MT" panose="02070603080606020203" pitchFamily="18" charset="0"/>
                <a:ea typeface="Times New Roman" panose="02020603050405020304" pitchFamily="18" charset="0"/>
              </a:rPr>
              <a:t> </a:t>
            </a:r>
            <a:r>
              <a:rPr lang="en-US" sz="2400" b="1" u="sng" dirty="0">
                <a:effectLst/>
                <a:latin typeface="Bodoni MT" panose="02070603080606020203" pitchFamily="18" charset="0"/>
                <a:ea typeface="Times New Roman" panose="02020603050405020304" pitchFamily="18" charset="0"/>
              </a:rPr>
              <a:t>Prof</a:t>
            </a:r>
            <a:r>
              <a:rPr lang="en-US" sz="2400" b="1" dirty="0">
                <a:effectLst/>
                <a:latin typeface="Bodoni MT" panose="02070603080606020203" pitchFamily="18" charset="0"/>
                <a:ea typeface="Times New Roman" panose="02020603050405020304" pitchFamily="18" charset="0"/>
              </a:rPr>
              <a:t>:-  1}</a:t>
            </a:r>
            <a:r>
              <a:rPr lang="en-US" sz="2400" b="1" dirty="0">
                <a:latin typeface="Bodoni MT" panose="02070603080606020203" pitchFamily="18" charset="0"/>
              </a:rPr>
              <a:t>ADITYA  SIR</a:t>
            </a:r>
          </a:p>
          <a:p>
            <a:r>
              <a:rPr lang="en-US" sz="2400" b="1" dirty="0">
                <a:latin typeface="Bodoni MT" panose="02070603080606020203" pitchFamily="18" charset="0"/>
              </a:rPr>
              <a:t>                    2} </a:t>
            </a:r>
            <a:r>
              <a:rPr lang="en-US" sz="2400" b="1" dirty="0">
                <a:effectLst/>
                <a:latin typeface="Bodoni MT" panose="02070603080606020203" pitchFamily="18" charset="0"/>
                <a:ea typeface="Times New Roman" panose="02020603050405020304" pitchFamily="18" charset="0"/>
              </a:rPr>
              <a:t>PAVAN  SIR</a:t>
            </a:r>
            <a:endParaRPr lang="en-IN" sz="2400" b="1" dirty="0">
              <a:latin typeface="Bodoni MT" panose="02070603080606020203" pitchFamily="18" charset="0"/>
            </a:endParaRPr>
          </a:p>
        </p:txBody>
      </p:sp>
      <p:sp>
        <p:nvSpPr>
          <p:cNvPr id="8" name="TextBox 7">
            <a:extLst>
              <a:ext uri="{FF2B5EF4-FFF2-40B4-BE49-F238E27FC236}">
                <a16:creationId xmlns:a16="http://schemas.microsoft.com/office/drawing/2014/main" id="{34480FD4-7DA1-A4DB-A6EF-275D3DB4D494}"/>
              </a:ext>
            </a:extLst>
          </p:cNvPr>
          <p:cNvSpPr txBox="1"/>
          <p:nvPr/>
        </p:nvSpPr>
        <p:spPr>
          <a:xfrm>
            <a:off x="0" y="10483828"/>
            <a:ext cx="6644640" cy="2309863"/>
          </a:xfrm>
          <a:prstGeom prst="rect">
            <a:avLst/>
          </a:prstGeom>
          <a:noFill/>
        </p:spPr>
        <p:txBody>
          <a:bodyPr wrap="square">
            <a:spAutoFit/>
          </a:bodyPr>
          <a:lstStyle/>
          <a:p>
            <a:pPr algn="ctr">
              <a:lnSpc>
                <a:spcPct val="115000"/>
              </a:lnSpc>
              <a:spcAft>
                <a:spcPts val="1000"/>
              </a:spcAft>
            </a:pP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n-US" sz="2000" b="1" dirty="0">
                <a:effectLst/>
                <a:latin typeface="Bodoni MT" panose="02070603080606020203" pitchFamily="18" charset="0"/>
                <a:ea typeface="Times New Roman" panose="02020603050405020304" pitchFamily="18" charset="0"/>
                <a:cs typeface="Times New Roman" panose="02020603050405020304" pitchFamily="18" charset="0"/>
              </a:rPr>
              <a:t>Rukmini Knowledge Park, </a:t>
            </a:r>
            <a:r>
              <a:rPr lang="en-US" sz="2000" b="1" dirty="0" err="1">
                <a:effectLst/>
                <a:latin typeface="Bodoni MT" panose="02070603080606020203" pitchFamily="18" charset="0"/>
                <a:ea typeface="Times New Roman" panose="02020603050405020304" pitchFamily="18" charset="0"/>
                <a:cs typeface="Times New Roman" panose="02020603050405020304" pitchFamily="18" charset="0"/>
              </a:rPr>
              <a:t>Kattigenahalli</a:t>
            </a:r>
            <a:r>
              <a:rPr lang="en-US" sz="2000" b="1" dirty="0">
                <a:effectLst/>
                <a:latin typeface="Bodoni MT" panose="02070603080606020203" pitchFamily="18" charset="0"/>
                <a:ea typeface="Times New Roman" panose="02020603050405020304" pitchFamily="18" charset="0"/>
                <a:cs typeface="Times New Roman" panose="02020603050405020304" pitchFamily="18" charset="0"/>
              </a:rPr>
              <a:t>, Yelahanka, Bengaluru-560064</a:t>
            </a:r>
            <a:endParaRPr lang="en-IN" sz="2000" b="1" dirty="0">
              <a:effectLst/>
              <a:latin typeface="Bodoni MT" panose="02070603080606020203" pitchFamily="18" charset="0"/>
              <a:ea typeface="Times New Roman" panose="02020603050405020304" pitchFamily="18" charset="0"/>
              <a:cs typeface="Times New Roman" panose="02020603050405020304" pitchFamily="18" charset="0"/>
            </a:endParaRPr>
          </a:p>
          <a:p>
            <a:pPr algn="ctr">
              <a:lnSpc>
                <a:spcPct val="115000"/>
              </a:lnSpc>
              <a:spcAft>
                <a:spcPts val="1000"/>
              </a:spcAft>
            </a:pPr>
            <a:r>
              <a:rPr lang="en-US" sz="2000" b="1" dirty="0">
                <a:effectLst/>
                <a:latin typeface="Bodoni MT" panose="02070603080606020203" pitchFamily="18" charset="0"/>
                <a:ea typeface="Times New Roman" panose="02020603050405020304" pitchFamily="18" charset="0"/>
                <a:cs typeface="Times New Roman" panose="02020603050405020304" pitchFamily="18" charset="0"/>
              </a:rPr>
              <a:t>www.reva.edu.in</a:t>
            </a:r>
            <a:endParaRPr lang="en-IN" sz="2000" b="1" dirty="0">
              <a:effectLst/>
              <a:latin typeface="Bodoni MT" panose="02070603080606020203" pitchFamily="18" charset="0"/>
              <a:ea typeface="Times New Roman" panose="02020603050405020304" pitchFamily="18" charset="0"/>
              <a:cs typeface="Times New Roman" panose="02020603050405020304" pitchFamily="18" charset="0"/>
            </a:endParaRPr>
          </a:p>
          <a:p>
            <a:br>
              <a:rPr lang="en-US" sz="1600" dirty="0">
                <a:effectLst/>
                <a:latin typeface="Times New Roman" panose="02020603050405020304" pitchFamily="18" charset="0"/>
                <a:ea typeface="Times New Roman" panose="02020603050405020304" pitchFamily="18" charset="0"/>
              </a:rPr>
            </a:br>
            <a:endParaRPr lang="en-IN" dirty="0"/>
          </a:p>
        </p:txBody>
      </p:sp>
    </p:spTree>
    <p:extLst>
      <p:ext uri="{BB962C8B-B14F-4D97-AF65-F5344CB8AC3E}">
        <p14:creationId xmlns:p14="http://schemas.microsoft.com/office/powerpoint/2010/main" val="1002755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Background Images | Free Vectors, Stock Photos &amp; PSD">
            <a:extLst>
              <a:ext uri="{FF2B5EF4-FFF2-40B4-BE49-F238E27FC236}">
                <a16:creationId xmlns:a16="http://schemas.microsoft.com/office/drawing/2014/main" id="{0AA8C380-DFFA-EFED-677B-7FBB6269082F}"/>
              </a:ext>
            </a:extLst>
          </p:cNvPr>
          <p:cNvPicPr>
            <a:picLocks noChangeAspect="1" noChangeArrowheads="1"/>
          </p:cNvPicPr>
          <p:nvPr/>
        </p:nvPicPr>
        <p:blipFill>
          <a:blip r:embed="rId2">
            <a:alphaModFix amt="38000"/>
            <a:extLst>
              <a:ext uri="{28A0092B-C50C-407E-A947-70E740481C1C}">
                <a14:useLocalDpi xmlns:a14="http://schemas.microsoft.com/office/drawing/2010/main" val="0"/>
              </a:ext>
            </a:extLst>
          </a:blip>
          <a:srcRect/>
          <a:stretch>
            <a:fillRect/>
          </a:stretch>
        </p:blipFill>
        <p:spPr bwMode="auto">
          <a:xfrm>
            <a:off x="0" y="0"/>
            <a:ext cx="6858000" cy="124815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809802F-E616-8EEC-49C4-B047B3E4B417}"/>
              </a:ext>
            </a:extLst>
          </p:cNvPr>
          <p:cNvSpPr txBox="1"/>
          <p:nvPr/>
        </p:nvSpPr>
        <p:spPr>
          <a:xfrm>
            <a:off x="0" y="307065"/>
            <a:ext cx="6751320" cy="3170099"/>
          </a:xfrm>
          <a:prstGeom prst="rect">
            <a:avLst/>
          </a:prstGeom>
          <a:noFill/>
        </p:spPr>
        <p:txBody>
          <a:bodyPr wrap="square">
            <a:spAutoFit/>
          </a:bodyPr>
          <a:lstStyle/>
          <a:p>
            <a:r>
              <a:rPr lang="en-US" sz="4000" b="1" u="sng" dirty="0">
                <a:latin typeface="Cambria" panose="02040503050406030204" pitchFamily="18" charset="0"/>
                <a:ea typeface="Cambria" panose="02040503050406030204" pitchFamily="18" charset="0"/>
              </a:rPr>
              <a:t>CONCLUSIONS</a:t>
            </a:r>
            <a:r>
              <a:rPr lang="en-US" sz="4000" b="1" dirty="0">
                <a:latin typeface="Cambria" panose="02040503050406030204" pitchFamily="18" charset="0"/>
                <a:ea typeface="Cambria" panose="02040503050406030204" pitchFamily="18" charset="0"/>
              </a:rPr>
              <a:t> :-</a:t>
            </a:r>
          </a:p>
          <a:p>
            <a:endParaRPr lang="en-US" sz="4000" b="1" dirty="0">
              <a:latin typeface="Cambria" panose="02040503050406030204" pitchFamily="18" charset="0"/>
              <a:ea typeface="Cambria" panose="02040503050406030204" pitchFamily="18" charset="0"/>
            </a:endParaRPr>
          </a:p>
          <a:p>
            <a:r>
              <a:rPr lang="en-US" sz="2400" dirty="0"/>
              <a:t>  This project  “ WATER SURFACE CLEANING RC </a:t>
            </a:r>
          </a:p>
          <a:p>
            <a:r>
              <a:rPr lang="en-US" sz="2400" dirty="0"/>
              <a:t>  BOAT “ has designed which is very much </a:t>
            </a:r>
          </a:p>
          <a:p>
            <a:r>
              <a:rPr lang="en-US" sz="2400" dirty="0"/>
              <a:t>  economical, easy to operate and helpful for water</a:t>
            </a:r>
          </a:p>
          <a:p>
            <a:r>
              <a:rPr lang="en-US" sz="2400" dirty="0"/>
              <a:t>  cleaning and it can be modified with more cleaning</a:t>
            </a:r>
          </a:p>
          <a:p>
            <a:r>
              <a:rPr lang="en-US" sz="2400" dirty="0"/>
              <a:t>  capacity and efficiency.</a:t>
            </a:r>
            <a:endParaRPr lang="en-IN" sz="2400" dirty="0"/>
          </a:p>
        </p:txBody>
      </p:sp>
      <p:sp>
        <p:nvSpPr>
          <p:cNvPr id="7" name="TextBox 6">
            <a:extLst>
              <a:ext uri="{FF2B5EF4-FFF2-40B4-BE49-F238E27FC236}">
                <a16:creationId xmlns:a16="http://schemas.microsoft.com/office/drawing/2014/main" id="{CA05555A-0DA6-8D2A-5D28-9A62F1B56CFD}"/>
              </a:ext>
            </a:extLst>
          </p:cNvPr>
          <p:cNvSpPr txBox="1"/>
          <p:nvPr/>
        </p:nvSpPr>
        <p:spPr>
          <a:xfrm>
            <a:off x="0" y="3784229"/>
            <a:ext cx="2040559" cy="646331"/>
          </a:xfrm>
          <a:prstGeom prst="rect">
            <a:avLst/>
          </a:prstGeom>
          <a:noFill/>
        </p:spPr>
        <p:txBody>
          <a:bodyPr wrap="none" rtlCol="0">
            <a:spAutoFit/>
          </a:bodyPr>
          <a:lstStyle/>
          <a:p>
            <a:r>
              <a:rPr lang="en-IN" sz="3200" b="1" u="sng" dirty="0">
                <a:latin typeface="Cambria" panose="02040503050406030204" pitchFamily="18" charset="0"/>
                <a:ea typeface="Cambria" panose="02040503050406030204" pitchFamily="18" charset="0"/>
              </a:rPr>
              <a:t>PHOTOS</a:t>
            </a:r>
            <a:r>
              <a:rPr lang="en-IN" sz="3600" b="1" dirty="0">
                <a:latin typeface="Cambria" panose="02040503050406030204" pitchFamily="18" charset="0"/>
                <a:ea typeface="Cambria" panose="02040503050406030204" pitchFamily="18" charset="0"/>
              </a:rPr>
              <a:t>:-</a:t>
            </a:r>
          </a:p>
        </p:txBody>
      </p:sp>
      <p:pic>
        <p:nvPicPr>
          <p:cNvPr id="8" name="Picture 7" descr="Diagram, engineering drawing&#10;&#10;Description automatically generated">
            <a:extLst>
              <a:ext uri="{FF2B5EF4-FFF2-40B4-BE49-F238E27FC236}">
                <a16:creationId xmlns:a16="http://schemas.microsoft.com/office/drawing/2014/main" id="{FCCA06A2-796C-5CED-451C-359A3E4DD8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591342"/>
            <a:ext cx="6858000" cy="3170099"/>
          </a:xfrm>
          <a:prstGeom prst="rect">
            <a:avLst/>
          </a:prstGeom>
        </p:spPr>
      </p:pic>
    </p:spTree>
    <p:extLst>
      <p:ext uri="{BB962C8B-B14F-4D97-AF65-F5344CB8AC3E}">
        <p14:creationId xmlns:p14="http://schemas.microsoft.com/office/powerpoint/2010/main" val="3251085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tree, decorated, boat&#10;&#10;Description automatically generated">
            <a:extLst>
              <a:ext uri="{FF2B5EF4-FFF2-40B4-BE49-F238E27FC236}">
                <a16:creationId xmlns:a16="http://schemas.microsoft.com/office/drawing/2014/main" id="{4738C385-A871-4B50-8CBB-5AE6B6F187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4" y="274696"/>
            <a:ext cx="6858000" cy="3857625"/>
          </a:xfrm>
          <a:prstGeom prst="rect">
            <a:avLst/>
          </a:prstGeom>
        </p:spPr>
      </p:pic>
      <p:pic>
        <p:nvPicPr>
          <p:cNvPr id="3" name="Picture 2" descr="A picture containing plant&#10;&#10;Description automatically generated">
            <a:extLst>
              <a:ext uri="{FF2B5EF4-FFF2-40B4-BE49-F238E27FC236}">
                <a16:creationId xmlns:a16="http://schemas.microsoft.com/office/drawing/2014/main" id="{33CA4AC5-A55C-5230-0AF3-1C1119B2B906}"/>
              </a:ext>
            </a:extLst>
          </p:cNvPr>
          <p:cNvPicPr>
            <a:picLocks noChangeAspect="1"/>
          </p:cNvPicPr>
          <p:nvPr/>
        </p:nvPicPr>
        <p:blipFill rotWithShape="1">
          <a:blip r:embed="rId3">
            <a:extLst>
              <a:ext uri="{28A0092B-C50C-407E-A947-70E740481C1C}">
                <a14:useLocalDpi xmlns:a14="http://schemas.microsoft.com/office/drawing/2010/main" val="0"/>
              </a:ext>
            </a:extLst>
          </a:blip>
          <a:srcRect l="6549" b="17979"/>
          <a:stretch/>
        </p:blipFill>
        <p:spPr>
          <a:xfrm>
            <a:off x="-12032" y="4599760"/>
            <a:ext cx="6845968" cy="3617996"/>
          </a:xfrm>
          <a:prstGeom prst="rect">
            <a:avLst/>
          </a:prstGeom>
        </p:spPr>
      </p:pic>
      <p:pic>
        <p:nvPicPr>
          <p:cNvPr id="8" name="Picture 7" descr="A picture containing text, person&#10;&#10;Description automatically generated">
            <a:extLst>
              <a:ext uri="{FF2B5EF4-FFF2-40B4-BE49-F238E27FC236}">
                <a16:creationId xmlns:a16="http://schemas.microsoft.com/office/drawing/2014/main" id="{0FCF0436-C02C-CA0F-C390-1C34383DBDA8}"/>
              </a:ext>
            </a:extLst>
          </p:cNvPr>
          <p:cNvPicPr>
            <a:picLocks noChangeAspect="1"/>
          </p:cNvPicPr>
          <p:nvPr/>
        </p:nvPicPr>
        <p:blipFill rotWithShape="1">
          <a:blip r:embed="rId4">
            <a:extLst>
              <a:ext uri="{28A0092B-C50C-407E-A947-70E740481C1C}">
                <a14:useLocalDpi xmlns:a14="http://schemas.microsoft.com/office/drawing/2010/main" val="0"/>
              </a:ext>
            </a:extLst>
          </a:blip>
          <a:srcRect t="37562" b="38299"/>
          <a:stretch/>
        </p:blipFill>
        <p:spPr>
          <a:xfrm>
            <a:off x="24064" y="8685195"/>
            <a:ext cx="6821903" cy="3506805"/>
          </a:xfrm>
          <a:prstGeom prst="rect">
            <a:avLst/>
          </a:prstGeom>
        </p:spPr>
      </p:pic>
    </p:spTree>
    <p:extLst>
      <p:ext uri="{BB962C8B-B14F-4D97-AF65-F5344CB8AC3E}">
        <p14:creationId xmlns:p14="http://schemas.microsoft.com/office/powerpoint/2010/main" val="3528550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tree, decorated, boat&#10;&#10;Description automatically generated">
            <a:extLst>
              <a:ext uri="{FF2B5EF4-FFF2-40B4-BE49-F238E27FC236}">
                <a16:creationId xmlns:a16="http://schemas.microsoft.com/office/drawing/2014/main" id="{91A237A3-9912-40C2-600E-3E8732A16B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 y="348239"/>
            <a:ext cx="6727256" cy="3784082"/>
          </a:xfrm>
          <a:prstGeom prst="rect">
            <a:avLst/>
          </a:prstGeom>
        </p:spPr>
      </p:pic>
    </p:spTree>
    <p:extLst>
      <p:ext uri="{BB962C8B-B14F-4D97-AF65-F5344CB8AC3E}">
        <p14:creationId xmlns:p14="http://schemas.microsoft.com/office/powerpoint/2010/main" val="135993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Beach Photography Sandy Beaches Ocean Wall Art Aqua Blue | Etsy | Beach  photography, Ocean photography, Beach portraits">
            <a:extLst>
              <a:ext uri="{FF2B5EF4-FFF2-40B4-BE49-F238E27FC236}">
                <a16:creationId xmlns:a16="http://schemas.microsoft.com/office/drawing/2014/main" id="{A2428557-ABBA-2855-6135-F69EBD31D270}"/>
              </a:ext>
            </a:extLst>
          </p:cNvPr>
          <p:cNvPicPr>
            <a:picLocks noChangeAspect="1" noChangeArrowheads="1"/>
          </p:cNvPicPr>
          <p:nvPr/>
        </p:nvPicPr>
        <p:blipFill>
          <a:blip r:embed="rId2">
            <a:alphaModFix amt="18000"/>
            <a:extLst>
              <a:ext uri="{28A0092B-C50C-407E-A947-70E740481C1C}">
                <a14:useLocalDpi xmlns:a14="http://schemas.microsoft.com/office/drawing/2010/main" val="0"/>
              </a:ext>
            </a:extLst>
          </a:blip>
          <a:srcRect/>
          <a:stretch>
            <a:fillRect/>
          </a:stretch>
        </p:blipFill>
        <p:spPr bwMode="auto">
          <a:xfrm>
            <a:off x="-1" y="-329188"/>
            <a:ext cx="6995161" cy="1290218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D676AE6-1D85-7837-5C35-DC80CA04228B}"/>
              </a:ext>
            </a:extLst>
          </p:cNvPr>
          <p:cNvSpPr txBox="1"/>
          <p:nvPr/>
        </p:nvSpPr>
        <p:spPr>
          <a:xfrm>
            <a:off x="0" y="-74435"/>
            <a:ext cx="6858000" cy="12266435"/>
          </a:xfrm>
          <a:prstGeom prst="rect">
            <a:avLst/>
          </a:prstGeom>
          <a:noFill/>
        </p:spPr>
        <p:txBody>
          <a:bodyPr wrap="square">
            <a:spAutoFit/>
          </a:bodyPr>
          <a:lstStyle/>
          <a:p>
            <a:pPr algn="ctr">
              <a:lnSpc>
                <a:spcPct val="115000"/>
              </a:lnSpc>
              <a:spcAft>
                <a:spcPts val="1000"/>
              </a:spcAft>
            </a:pPr>
            <a:r>
              <a:rPr lang="en-US"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DECLARATION</a:t>
            </a:r>
            <a:endParaRPr lang="en-IN" sz="1600" u="sng"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5000"/>
              </a:lnSpc>
              <a:spcAft>
                <a:spcPts val="1000"/>
              </a:spcAft>
            </a:pPr>
            <a:r>
              <a:rPr lang="en-US"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We are</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TEAM</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ATH</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CRUISER </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students of B. Tech, belongs to School of Electrical and Electronics Engineering, REVA University, declare that this Project Report / Dissertation entitled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“RC WATER</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SURFACE</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CLEANING</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b="1" u="sng"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BOAT</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is the result the of mini project / dissertation work done by us at School of EEE REVA University.</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We are </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submitting this Mini Project Report / Dissertation in partial fulfillment of the requirements for the award of the degree of Bachelor in Electrical and Electronics Engineering by the REVA University, Bengaluru during the academic year 2022-23</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I declare that this project report has been tested for plagiarism and has passed the plagiarism test with the similarity score less than 25% and it satisfies the academic requirements in respect of Project work prescribed for the said Degree.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R="88900" hangingPunct="0">
              <a:lnSpc>
                <a:spcPct val="115000"/>
              </a:lnSpc>
              <a:spcAft>
                <a:spcPts val="10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R="88900" algn="just" hangingPunct="0">
              <a:lnSpc>
                <a:spcPct val="115000"/>
              </a:lnSpc>
              <a:spcAft>
                <a:spcPts val="1000"/>
              </a:spcAft>
            </a:pP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We </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further declare that this project / dissertation report or any part of it has not been submitted for award of any other Degree  of this University or any other University/ Institution.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(Signature of the Students)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Signed by me on  </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10</a:t>
            </a:r>
            <a:r>
              <a:rPr lang="en-US" sz="160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July 2022.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tabLst>
                <a:tab pos="3911600" algn="l"/>
              </a:tabLst>
            </a:pPr>
            <a:r>
              <a:rPr lang="en-US"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tabLst>
                <a:tab pos="3911600" algn="l"/>
              </a:tabLs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Certified that this project work submitted by </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TEAM ATH CRUISER</a:t>
            </a:r>
            <a:r>
              <a:rPr lang="en-US"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has been carried out under my / our guidance and the declaration made by the candidate is true to the best of my knowledge</a:t>
            </a:r>
            <a:r>
              <a:rPr lang="en-US"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tabLst>
                <a:tab pos="3911600" algn="l"/>
              </a:tabLst>
            </a:pPr>
            <a:r>
              <a:rPr lang="en-US"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tabLst>
                <a:tab pos="3911600" algn="l"/>
              </a:tabLst>
            </a:pPr>
            <a:r>
              <a:rPr lang="en-US"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15000"/>
              </a:lnSpc>
              <a:spcAft>
                <a:spcPts val="1000"/>
              </a:spcAft>
              <a:tabLst>
                <a:tab pos="1854200" algn="l"/>
              </a:tabLs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Signature of Guide                                                 Signature of Director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tabLst>
                <a:tab pos="3911600" algn="l"/>
              </a:tabLs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Date: 10</a:t>
            </a:r>
            <a:r>
              <a:rPr lang="en-US" sz="160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July 2022	        Date: 10</a:t>
            </a:r>
            <a:r>
              <a:rPr lang="en-US" sz="160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a:t>
            </a: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July 2022.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tabLst>
                <a:tab pos="3911600" algn="l"/>
              </a:tabLs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Official Seal of the School</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1182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Water Cleaning in Bosphorus Editorial Image - Image of grey, machine:  68325395">
            <a:extLst>
              <a:ext uri="{FF2B5EF4-FFF2-40B4-BE49-F238E27FC236}">
                <a16:creationId xmlns:a16="http://schemas.microsoft.com/office/drawing/2014/main" id="{1E5ADFB7-12C6-0C17-0DC2-BF8333DA6987}"/>
              </a:ext>
            </a:extLst>
          </p:cNvPr>
          <p:cNvPicPr>
            <a:picLocks noChangeAspect="1" noChangeArrowheads="1"/>
          </p:cNvPicPr>
          <p:nvPr/>
        </p:nvPicPr>
        <p:blipFill>
          <a:blip r:embed="rId2">
            <a:alphaModFix amt="29000"/>
            <a:extLst>
              <a:ext uri="{28A0092B-C50C-407E-A947-70E740481C1C}">
                <a14:useLocalDpi xmlns:a14="http://schemas.microsoft.com/office/drawing/2010/main" val="0"/>
              </a:ext>
            </a:extLst>
          </a:blip>
          <a:srcRect/>
          <a:stretch>
            <a:fillRect/>
          </a:stretch>
        </p:blipFill>
        <p:spPr bwMode="auto">
          <a:xfrm>
            <a:off x="-66040" y="0"/>
            <a:ext cx="6929120" cy="12192000"/>
          </a:xfrm>
          <a:prstGeom prst="rect">
            <a:avLst/>
          </a:prstGeom>
          <a:noFill/>
          <a:effectLst>
            <a:reflection blurRad="1270000" stA="10000" endPos="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A989866-4F54-088C-E573-375E47195FF9}"/>
              </a:ext>
            </a:extLst>
          </p:cNvPr>
          <p:cNvSpPr txBox="1"/>
          <p:nvPr/>
        </p:nvSpPr>
        <p:spPr>
          <a:xfrm>
            <a:off x="0" y="579120"/>
            <a:ext cx="6858000" cy="11113427"/>
          </a:xfrm>
          <a:prstGeom prst="rect">
            <a:avLst/>
          </a:prstGeom>
          <a:noFill/>
        </p:spPr>
        <p:txBody>
          <a:bodyPr wrap="square">
            <a:spAutoFit/>
          </a:bodyPr>
          <a:lstStyle/>
          <a:p>
            <a:pPr>
              <a:lnSpc>
                <a:spcPct val="115000"/>
              </a:lnSpc>
              <a:spcAft>
                <a:spcPts val="1000"/>
              </a:spcAft>
            </a:pPr>
            <a:r>
              <a:rPr lang="en-IN" sz="2000" dirty="0">
                <a:effectLst/>
                <a:latin typeface="Cambria" panose="02040503050406030204" pitchFamily="18" charset="0"/>
                <a:ea typeface="Batang" panose="02030600000101010101" pitchFamily="18" charset="-127"/>
                <a:cs typeface="Arial" panose="020B0604020202020204" pitchFamily="34" charset="0"/>
              </a:rPr>
              <a:t>                          </a:t>
            </a:r>
            <a:r>
              <a:rPr lang="en-IN" sz="2400" b="1" dirty="0">
                <a:latin typeface="Cambria" panose="02040503050406030204" pitchFamily="18" charset="0"/>
                <a:ea typeface="Batang" panose="02030600000101010101" pitchFamily="18" charset="-127"/>
                <a:cs typeface="Arial" panose="020B0604020202020204" pitchFamily="34" charset="0"/>
              </a:rPr>
              <a:t>    </a:t>
            </a:r>
            <a:r>
              <a:rPr lang="en-IN" sz="3200" b="1" u="sng" dirty="0">
                <a:effectLst/>
                <a:latin typeface="Cambria" panose="02040503050406030204" pitchFamily="18" charset="0"/>
                <a:ea typeface="Batang" panose="02030600000101010101" pitchFamily="18" charset="-127"/>
                <a:cs typeface="Arial" panose="020B0604020202020204" pitchFamily="34" charset="0"/>
              </a:rPr>
              <a:t>INTRODUCTION</a:t>
            </a:r>
          </a:p>
          <a:p>
            <a:pPr>
              <a:lnSpc>
                <a:spcPct val="115000"/>
              </a:lnSpc>
              <a:spcAft>
                <a:spcPts val="1000"/>
              </a:spcAft>
            </a:pPr>
            <a:endParaRPr lang="en-IN" sz="2000" dirty="0">
              <a:latin typeface="Cambria" panose="02040503050406030204" pitchFamily="18" charset="0"/>
              <a:ea typeface="Batang" panose="02030600000101010101" pitchFamily="18" charset="-127"/>
              <a:cs typeface="Arial" panose="020B0604020202020204" pitchFamily="34" charset="0"/>
            </a:endParaRPr>
          </a:p>
          <a:p>
            <a:pPr>
              <a:lnSpc>
                <a:spcPct val="115000"/>
              </a:lnSpc>
              <a:spcAft>
                <a:spcPts val="1000"/>
              </a:spcAft>
            </a:pPr>
            <a:r>
              <a:rPr lang="en-IN" sz="2000" dirty="0">
                <a:effectLst/>
                <a:latin typeface="Cambria" panose="02040503050406030204" pitchFamily="18" charset="0"/>
                <a:ea typeface="Batang" panose="02030600000101010101" pitchFamily="18" charset="-127"/>
                <a:cs typeface="Arial" panose="020B0604020202020204" pitchFamily="34" charset="0"/>
              </a:rPr>
              <a:t>We know that many industries are getting established whose wastes </a:t>
            </a:r>
            <a:r>
              <a:rPr lang="en-IN" sz="2000" dirty="0">
                <a:latin typeface="Cambria" panose="02040503050406030204" pitchFamily="18" charset="0"/>
                <a:ea typeface="Batang" panose="02030600000101010101" pitchFamily="18" charset="-127"/>
                <a:cs typeface="Arial" panose="020B0604020202020204" pitchFamily="34" charset="0"/>
              </a:rPr>
              <a:t>are</a:t>
            </a:r>
            <a:r>
              <a:rPr lang="en-IN" sz="2000" dirty="0">
                <a:effectLst/>
                <a:latin typeface="Cambria" panose="02040503050406030204" pitchFamily="18" charset="0"/>
                <a:ea typeface="Batang" panose="02030600000101010101" pitchFamily="18" charset="-127"/>
                <a:cs typeface="Arial" panose="020B0604020202020204" pitchFamily="34" charset="0"/>
              </a:rPr>
              <a:t> disposed into water sources which lead to water pollution. Many steps have been taken to reduce emission of toxics present in disposed waste.</a:t>
            </a:r>
          </a:p>
          <a:p>
            <a:pPr>
              <a:lnSpc>
                <a:spcPct val="115000"/>
              </a:lnSpc>
              <a:spcAft>
                <a:spcPts val="1000"/>
              </a:spcAft>
            </a:pP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2000" dirty="0">
                <a:effectLst/>
                <a:latin typeface="Cambria" panose="02040503050406030204" pitchFamily="18" charset="0"/>
                <a:ea typeface="Batang" panose="02030600000101010101" pitchFamily="18" charset="-127"/>
                <a:cs typeface="Arial" panose="020B0604020202020204" pitchFamily="34" charset="0"/>
              </a:rPr>
              <a:t>To control water pollution . We feel uncomfortable  when we see the water source getting accumulated with solid substance which blocks the flow of water which further arises the problem of water scarcity. Increasing water pollution is a dangerous sign to all organisms living in water(aquatic life)</a:t>
            </a:r>
          </a:p>
          <a:p>
            <a:pPr>
              <a:lnSpc>
                <a:spcPct val="115000"/>
              </a:lnSpc>
              <a:spcAft>
                <a:spcPts val="1000"/>
              </a:spcAft>
            </a:pP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2000" dirty="0">
                <a:effectLst/>
                <a:latin typeface="Cambria" panose="02040503050406030204" pitchFamily="18" charset="0"/>
                <a:ea typeface="Batang" panose="02030600000101010101" pitchFamily="18" charset="-127"/>
                <a:cs typeface="Arial" panose="020B0604020202020204" pitchFamily="34" charset="0"/>
              </a:rPr>
              <a:t>The solids substance such as plastics, </a:t>
            </a:r>
            <a:r>
              <a:rPr lang="en-IN" sz="2000" dirty="0" err="1">
                <a:effectLst/>
                <a:latin typeface="Cambria" panose="02040503050406030204" pitchFamily="18" charset="0"/>
                <a:ea typeface="Batang" panose="02030600000101010101" pitchFamily="18" charset="-127"/>
                <a:cs typeface="Arial" panose="020B0604020202020204" pitchFamily="34" charset="0"/>
              </a:rPr>
              <a:t>thermocol</a:t>
            </a:r>
            <a:r>
              <a:rPr lang="en-IN" sz="2000" dirty="0">
                <a:effectLst/>
                <a:latin typeface="Cambria" panose="02040503050406030204" pitchFamily="18" charset="0"/>
                <a:ea typeface="Batang" panose="02030600000101010101" pitchFamily="18" charset="-127"/>
                <a:cs typeface="Arial" panose="020B0604020202020204" pitchFamily="34" charset="0"/>
              </a:rPr>
              <a:t> and other harmful substances which contains harmful toxics like polyvinyl chloride which in commonly known as PVC, most toxic plastic for health and environment. Moreover untreated waste in rivers, seas and lakes result in the accumulation of toxic substances in food chain through the various organisms that feed on it which in return and consumed by humans.</a:t>
            </a:r>
          </a:p>
          <a:p>
            <a:pPr>
              <a:lnSpc>
                <a:spcPct val="115000"/>
              </a:lnSpc>
              <a:spcAft>
                <a:spcPts val="1000"/>
              </a:spcAft>
            </a:pP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IN" sz="2000" dirty="0">
                <a:effectLst/>
                <a:latin typeface="Cambria" panose="02040503050406030204" pitchFamily="18" charset="0"/>
                <a:ea typeface="Batang" panose="02030600000101010101" pitchFamily="18" charset="-127"/>
                <a:cs typeface="Arial" panose="020B0604020202020204" pitchFamily="34" charset="0"/>
              </a:rPr>
              <a:t>This project is an attempt to solve the problem in food chain through the various organisms that feed on it which in return are consumed by humans.</a:t>
            </a:r>
          </a:p>
          <a:p>
            <a:pPr>
              <a:lnSpc>
                <a:spcPct val="115000"/>
              </a:lnSpc>
              <a:spcAft>
                <a:spcPts val="1000"/>
              </a:spcAft>
            </a:pPr>
            <a:endParaRPr lang="en-IN" sz="2000" dirty="0">
              <a:latin typeface="Cambria" panose="02040503050406030204" pitchFamily="18" charset="0"/>
              <a:ea typeface="Batang" panose="02030600000101010101" pitchFamily="18" charset="-127"/>
              <a:cs typeface="Arial" panose="020B0604020202020204" pitchFamily="34" charset="0"/>
            </a:endParaRPr>
          </a:p>
          <a:p>
            <a:pPr>
              <a:lnSpc>
                <a:spcPct val="115000"/>
              </a:lnSpc>
              <a:spcAft>
                <a:spcPts val="1000"/>
              </a:spcAft>
            </a:pPr>
            <a:endParaRPr lang="en-IN" sz="2000" dirty="0">
              <a:effectLst/>
              <a:latin typeface="Cambria" panose="02040503050406030204" pitchFamily="18" charset="0"/>
              <a:ea typeface="Batang" panose="02030600000101010101" pitchFamily="18" charset="-127"/>
              <a:cs typeface="Arial" panose="020B0604020202020204" pitchFamily="34" charset="0"/>
            </a:endParaRPr>
          </a:p>
        </p:txBody>
      </p:sp>
    </p:spTree>
    <p:extLst>
      <p:ext uri="{BB962C8B-B14F-4D97-AF65-F5344CB8AC3E}">
        <p14:creationId xmlns:p14="http://schemas.microsoft.com/office/powerpoint/2010/main" val="3600431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8880">
              <a:srgbClr val="EDF1F9"/>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8196" name="Picture 4" descr="Pale Light Blue Plain Background. Stock Photo, Picture And Royalty Free  Image. Image 141437201.">
            <a:extLst>
              <a:ext uri="{FF2B5EF4-FFF2-40B4-BE49-F238E27FC236}">
                <a16:creationId xmlns:a16="http://schemas.microsoft.com/office/drawing/2014/main" id="{907142AD-ED14-C087-693B-D8394780B5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858000" cy="12192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C4016E5-1F33-32C6-6A56-8322C645BCE5}"/>
              </a:ext>
            </a:extLst>
          </p:cNvPr>
          <p:cNvSpPr txBox="1"/>
          <p:nvPr/>
        </p:nvSpPr>
        <p:spPr>
          <a:xfrm>
            <a:off x="182880" y="1328830"/>
            <a:ext cx="6675120" cy="1792798"/>
          </a:xfrm>
          <a:prstGeom prst="rect">
            <a:avLst/>
          </a:prstGeom>
          <a:noFill/>
        </p:spPr>
        <p:txBody>
          <a:bodyPr wrap="square">
            <a:spAutoFit/>
          </a:bodyPr>
          <a:lstStyle/>
          <a:p>
            <a:pPr>
              <a:lnSpc>
                <a:spcPct val="115000"/>
              </a:lnSpc>
              <a:spcAft>
                <a:spcPts val="1000"/>
              </a:spcAft>
            </a:pPr>
            <a:r>
              <a:rPr lang="en-IN" sz="1800" dirty="0">
                <a:effectLst/>
                <a:latin typeface="Cambria" panose="02040503050406030204" pitchFamily="18" charset="0"/>
                <a:ea typeface="Times New Roman" panose="02020603050405020304" pitchFamily="18" charset="0"/>
                <a:cs typeface="Times New Roman" panose="02020603050405020304" pitchFamily="18" charset="0"/>
              </a:rPr>
              <a:t>The Entire body consists of two parts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arenR"/>
              <a:tabLst>
                <a:tab pos="457200" algn="l"/>
              </a:tabLst>
            </a:pPr>
            <a:r>
              <a:rPr lang="en-IN" sz="1800" dirty="0">
                <a:effectLst/>
                <a:latin typeface="Cambria" panose="02040503050406030204" pitchFamily="18" charset="0"/>
                <a:ea typeface="Times New Roman" panose="02020603050405020304" pitchFamily="18" charset="0"/>
                <a:cs typeface="Times New Roman" panose="02020603050405020304" pitchFamily="18" charset="0"/>
              </a:rPr>
              <a:t>Conveyor Belt: when the substance comes in the contact with its which is carried through a loop of carrying medium both are of one of the pulleys are powered , moving the belt and the material on the belt forward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00F0998C-3CBA-A221-982A-B1B572738741}"/>
              </a:ext>
            </a:extLst>
          </p:cNvPr>
          <p:cNvSpPr txBox="1"/>
          <p:nvPr/>
        </p:nvSpPr>
        <p:spPr>
          <a:xfrm>
            <a:off x="624840" y="264138"/>
            <a:ext cx="5029200" cy="523220"/>
          </a:xfrm>
          <a:prstGeom prst="rect">
            <a:avLst/>
          </a:prstGeom>
          <a:noFill/>
        </p:spPr>
        <p:txBody>
          <a:bodyPr wrap="square">
            <a:spAutoFit/>
          </a:bodyPr>
          <a:lstStyle/>
          <a:p>
            <a:r>
              <a:rPr lang="en-IN" sz="2800" b="1" u="sng" dirty="0">
                <a:effectLst>
                  <a:outerShdw blurRad="38100" dist="38100" dir="2700000" algn="tl">
                    <a:srgbClr val="000000">
                      <a:alpha val="43137"/>
                    </a:srgbClr>
                  </a:outerShdw>
                </a:effectLst>
              </a:rPr>
              <a:t>SCIENTIFIC PRINCIPAL INVOLVED</a:t>
            </a:r>
          </a:p>
        </p:txBody>
      </p:sp>
      <p:sp>
        <p:nvSpPr>
          <p:cNvPr id="13" name="TextBox 12">
            <a:extLst>
              <a:ext uri="{FF2B5EF4-FFF2-40B4-BE49-F238E27FC236}">
                <a16:creationId xmlns:a16="http://schemas.microsoft.com/office/drawing/2014/main" id="{3E011A54-6395-0FB8-9E36-1BA22BB9BB8E}"/>
              </a:ext>
            </a:extLst>
          </p:cNvPr>
          <p:cNvSpPr txBox="1"/>
          <p:nvPr/>
        </p:nvSpPr>
        <p:spPr>
          <a:xfrm>
            <a:off x="0" y="7632150"/>
            <a:ext cx="6858000" cy="1323439"/>
          </a:xfrm>
          <a:prstGeom prst="rect">
            <a:avLst/>
          </a:prstGeom>
          <a:noFill/>
        </p:spPr>
        <p:txBody>
          <a:bodyPr wrap="square">
            <a:spAutoFit/>
          </a:bodyPr>
          <a:lstStyle/>
          <a:p>
            <a:r>
              <a:rPr lang="en-IN" sz="2000" dirty="0">
                <a:latin typeface="Cambria" panose="02040503050406030204" pitchFamily="18" charset="0"/>
                <a:ea typeface="Times New Roman" panose="02020603050405020304" pitchFamily="18" charset="0"/>
                <a:cs typeface="Times New Roman" panose="02020603050405020304" pitchFamily="18" charset="0"/>
              </a:rPr>
              <a:t> 2) </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The carrying body: The cylinder which if fixed to the</a:t>
            </a:r>
          </a:p>
          <a:p>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motor  connected through Arduino board, starts</a:t>
            </a:r>
          </a:p>
          <a:p>
            <a:r>
              <a:rPr lang="en-IN" sz="2000" dirty="0">
                <a:latin typeface="Cambria" panose="02040503050406030204" pitchFamily="18" charset="0"/>
                <a:ea typeface="Times New Roman" panose="02020603050405020304" pitchFamily="18" charset="0"/>
                <a:cs typeface="Times New Roman" panose="02020603050405020304" pitchFamily="18" charset="0"/>
              </a:rPr>
              <a:t>    </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rotating so that the entire cylinder starts moving as a</a:t>
            </a:r>
          </a:p>
          <a:p>
            <a:r>
              <a:rPr lang="en-IN" sz="2000" dirty="0">
                <a:latin typeface="Cambria" panose="02040503050406030204" pitchFamily="18" charset="0"/>
                <a:ea typeface="Times New Roman" panose="02020603050405020304" pitchFamily="18" charset="0"/>
                <a:cs typeface="Times New Roman" panose="02020603050405020304" pitchFamily="18" charset="0"/>
              </a:rPr>
              <a:t>    </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normal automobile does</a:t>
            </a:r>
            <a:endParaRPr lang="en-IN" sz="2000" dirty="0"/>
          </a:p>
        </p:txBody>
      </p:sp>
      <p:pic>
        <p:nvPicPr>
          <p:cNvPr id="12" name="Picture 11" descr="A picture containing indoor&#10;&#10;Description automatically generated">
            <a:extLst>
              <a:ext uri="{FF2B5EF4-FFF2-40B4-BE49-F238E27FC236}">
                <a16:creationId xmlns:a16="http://schemas.microsoft.com/office/drawing/2014/main" id="{CC11DA93-497C-23E1-C9FD-0FD805952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14713"/>
            <a:ext cx="6858000" cy="3660058"/>
          </a:xfrm>
          <a:prstGeom prst="rect">
            <a:avLst/>
          </a:prstGeom>
        </p:spPr>
      </p:pic>
      <p:pic>
        <p:nvPicPr>
          <p:cNvPr id="16" name="Picture 2" descr="Steel Off White Conveyor Belt, Rs 200000/meter DTRA Engineers | ID:  1608571030">
            <a:extLst>
              <a:ext uri="{FF2B5EF4-FFF2-40B4-BE49-F238E27FC236}">
                <a16:creationId xmlns:a16="http://schemas.microsoft.com/office/drawing/2014/main" id="{50395C5F-D197-2448-EF4C-B7B7160288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80" y="9219727"/>
            <a:ext cx="6507480" cy="2708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329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858000" cy="121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E2FF5916-FFC1-DC7B-5C79-B119093FE5A4}"/>
              </a:ext>
            </a:extLst>
          </p:cNvPr>
          <p:cNvSpPr txBox="1"/>
          <p:nvPr/>
        </p:nvSpPr>
        <p:spPr>
          <a:xfrm>
            <a:off x="361950" y="571971"/>
            <a:ext cx="6134099" cy="2019088"/>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200" b="1" u="sng" kern="1200" dirty="0">
                <a:solidFill>
                  <a:schemeClr val="tx1"/>
                </a:solidFill>
                <a:latin typeface="+mj-lt"/>
                <a:ea typeface="+mj-ea"/>
                <a:cs typeface="+mj-cs"/>
              </a:rPr>
              <a:t>MATERIALS</a:t>
            </a:r>
            <a:r>
              <a:rPr lang="en-US" sz="4200" b="1" kern="1200" dirty="0">
                <a:solidFill>
                  <a:schemeClr val="tx1"/>
                </a:solidFill>
                <a:latin typeface="+mj-lt"/>
                <a:ea typeface="+mj-ea"/>
                <a:cs typeface="+mj-cs"/>
              </a:rPr>
              <a:t> </a:t>
            </a:r>
            <a:r>
              <a:rPr lang="en-US" sz="4200" b="1" u="sng" kern="1200" dirty="0">
                <a:solidFill>
                  <a:schemeClr val="tx1"/>
                </a:solidFill>
                <a:latin typeface="+mj-lt"/>
                <a:ea typeface="+mj-ea"/>
                <a:cs typeface="+mj-cs"/>
              </a:rPr>
              <a:t>REQUIRED</a:t>
            </a:r>
          </a:p>
        </p:txBody>
      </p:sp>
      <p:sp>
        <p:nvSpPr>
          <p:cNvPr id="6" name="TextBox 5">
            <a:extLst>
              <a:ext uri="{FF2B5EF4-FFF2-40B4-BE49-F238E27FC236}">
                <a16:creationId xmlns:a16="http://schemas.microsoft.com/office/drawing/2014/main" id="{7DDA35BB-2603-20E2-4A0B-793ECF22BA9A}"/>
              </a:ext>
            </a:extLst>
          </p:cNvPr>
          <p:cNvSpPr txBox="1"/>
          <p:nvPr/>
        </p:nvSpPr>
        <p:spPr>
          <a:xfrm>
            <a:off x="361950" y="3169744"/>
            <a:ext cx="6134099" cy="7811523"/>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2300" dirty="0"/>
              <a:t>1} Arduino uno .</a:t>
            </a:r>
          </a:p>
          <a:p>
            <a:pPr indent="-228600" defTabSz="914400">
              <a:lnSpc>
                <a:spcPct val="90000"/>
              </a:lnSpc>
              <a:spcAft>
                <a:spcPts val="600"/>
              </a:spcAft>
              <a:buFont typeface="Arial" panose="020B0604020202020204" pitchFamily="34" charset="0"/>
              <a:buChar char="•"/>
            </a:pPr>
            <a:r>
              <a:rPr lang="en-US" sz="2300" dirty="0"/>
              <a:t>2}FS-IA 6B , </a:t>
            </a:r>
          </a:p>
          <a:p>
            <a:pPr indent="-228600" defTabSz="914400">
              <a:lnSpc>
                <a:spcPct val="90000"/>
              </a:lnSpc>
              <a:spcAft>
                <a:spcPts val="600"/>
              </a:spcAft>
              <a:buFont typeface="Arial" panose="020B0604020202020204" pitchFamily="34" charset="0"/>
              <a:buChar char="•"/>
            </a:pPr>
            <a:r>
              <a:rPr lang="en-US" sz="2300" dirty="0"/>
              <a:t>3}</a:t>
            </a:r>
            <a:r>
              <a:rPr lang="en-US" sz="2300" dirty="0" err="1"/>
              <a:t>Lipo</a:t>
            </a:r>
            <a:r>
              <a:rPr lang="en-US" sz="2300" dirty="0"/>
              <a:t> Battery (lithium polymer battery)</a:t>
            </a:r>
          </a:p>
          <a:p>
            <a:pPr indent="-228600" defTabSz="914400">
              <a:lnSpc>
                <a:spcPct val="90000"/>
              </a:lnSpc>
              <a:spcAft>
                <a:spcPts val="600"/>
              </a:spcAft>
              <a:buFont typeface="Arial" panose="020B0604020202020204" pitchFamily="34" charset="0"/>
              <a:buChar char="•"/>
            </a:pPr>
            <a:r>
              <a:rPr lang="en-US" sz="2300" dirty="0"/>
              <a:t>4}Jumper wires, </a:t>
            </a:r>
          </a:p>
          <a:p>
            <a:pPr indent="-228600" defTabSz="914400">
              <a:lnSpc>
                <a:spcPct val="90000"/>
              </a:lnSpc>
              <a:spcAft>
                <a:spcPts val="600"/>
              </a:spcAft>
              <a:buFont typeface="Arial" panose="020B0604020202020204" pitchFamily="34" charset="0"/>
              <a:buChar char="•"/>
            </a:pPr>
            <a:r>
              <a:rPr lang="en-US" sz="2300" dirty="0"/>
              <a:t>5}Synthetic Material(for conveyor belt)</a:t>
            </a:r>
          </a:p>
          <a:p>
            <a:pPr indent="-228600" defTabSz="914400">
              <a:lnSpc>
                <a:spcPct val="90000"/>
              </a:lnSpc>
              <a:spcAft>
                <a:spcPts val="600"/>
              </a:spcAft>
              <a:buFont typeface="Arial" panose="020B0604020202020204" pitchFamily="34" charset="0"/>
              <a:buChar char="•"/>
            </a:pPr>
            <a:r>
              <a:rPr lang="en-US" sz="2300" dirty="0"/>
              <a:t>6}Pen / Marker </a:t>
            </a:r>
          </a:p>
          <a:p>
            <a:pPr indent="-228600" defTabSz="914400">
              <a:lnSpc>
                <a:spcPct val="90000"/>
              </a:lnSpc>
              <a:spcAft>
                <a:spcPts val="600"/>
              </a:spcAft>
              <a:buFont typeface="Arial" panose="020B0604020202020204" pitchFamily="34" charset="0"/>
              <a:buChar char="•"/>
            </a:pPr>
            <a:r>
              <a:rPr lang="en-US" sz="2300" dirty="0"/>
              <a:t>7}Cycle spokes</a:t>
            </a:r>
          </a:p>
          <a:p>
            <a:pPr indent="-228600" defTabSz="914400">
              <a:lnSpc>
                <a:spcPct val="90000"/>
              </a:lnSpc>
              <a:spcAft>
                <a:spcPts val="600"/>
              </a:spcAft>
              <a:buFont typeface="Arial" panose="020B0604020202020204" pitchFamily="34" charset="0"/>
              <a:buChar char="•"/>
            </a:pPr>
            <a:r>
              <a:rPr lang="en-US" sz="2300" dirty="0"/>
              <a:t>8}Sun board sheet</a:t>
            </a:r>
          </a:p>
          <a:p>
            <a:pPr indent="-228600" defTabSz="914400">
              <a:lnSpc>
                <a:spcPct val="90000"/>
              </a:lnSpc>
              <a:spcAft>
                <a:spcPts val="600"/>
              </a:spcAft>
              <a:buFont typeface="Arial" panose="020B0604020202020204" pitchFamily="34" charset="0"/>
              <a:buChar char="•"/>
            </a:pPr>
            <a:r>
              <a:rPr lang="en-US" sz="2300" dirty="0"/>
              <a:t>9}Empty bottle,</a:t>
            </a:r>
          </a:p>
          <a:p>
            <a:pPr indent="-228600" defTabSz="914400">
              <a:lnSpc>
                <a:spcPct val="90000"/>
              </a:lnSpc>
              <a:spcAft>
                <a:spcPts val="600"/>
              </a:spcAft>
              <a:buFont typeface="Arial" panose="020B0604020202020204" pitchFamily="34" charset="0"/>
              <a:buChar char="•"/>
            </a:pPr>
            <a:r>
              <a:rPr lang="en-US" sz="2300" dirty="0"/>
              <a:t>10}DC gear motors  (1000rpm,100rpm)</a:t>
            </a:r>
          </a:p>
          <a:p>
            <a:pPr indent="-228600" defTabSz="914400">
              <a:lnSpc>
                <a:spcPct val="90000"/>
              </a:lnSpc>
              <a:spcAft>
                <a:spcPts val="600"/>
              </a:spcAft>
              <a:buFont typeface="Arial" panose="020B0604020202020204" pitchFamily="34" charset="0"/>
              <a:buChar char="•"/>
            </a:pPr>
            <a:r>
              <a:rPr lang="en-US" sz="2300" dirty="0"/>
              <a:t>11</a:t>
            </a:r>
            <a:r>
              <a:rPr lang="en-US" sz="2300"/>
              <a:t>}Motor </a:t>
            </a:r>
            <a:r>
              <a:rPr lang="en-US" sz="2300" dirty="0"/>
              <a:t>driver L298</a:t>
            </a:r>
          </a:p>
          <a:p>
            <a:pPr indent="-228600" defTabSz="914400">
              <a:lnSpc>
                <a:spcPct val="90000"/>
              </a:lnSpc>
              <a:spcAft>
                <a:spcPts val="600"/>
              </a:spcAft>
              <a:buFont typeface="Arial" panose="020B0604020202020204" pitchFamily="34" charset="0"/>
              <a:buChar char="•"/>
            </a:pPr>
            <a:endParaRPr lang="en-US" sz="2300" dirty="0"/>
          </a:p>
        </p:txBody>
      </p:sp>
      <p:sp>
        <p:nvSpPr>
          <p:cNvPr id="13" name="Rectangle 1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824953" y="4161082"/>
            <a:ext cx="1147321" cy="36302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248554" y="3161147"/>
            <a:ext cx="4502812" cy="71608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08200" y="9688639"/>
            <a:ext cx="3586809" cy="570409"/>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4353" y="10479426"/>
            <a:ext cx="863250" cy="27313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81826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 schematic&#10;&#10;Description automatically generated">
            <a:extLst>
              <a:ext uri="{FF2B5EF4-FFF2-40B4-BE49-F238E27FC236}">
                <a16:creationId xmlns:a16="http://schemas.microsoft.com/office/drawing/2014/main" id="{F45BEB6C-8904-6B04-416E-1CD06FF03A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341120" y="3916680"/>
            <a:ext cx="9083040" cy="5669280"/>
          </a:xfrm>
          <a:prstGeom prst="rect">
            <a:avLst/>
          </a:prstGeom>
        </p:spPr>
      </p:pic>
      <p:sp>
        <p:nvSpPr>
          <p:cNvPr id="4" name="TextBox 3">
            <a:extLst>
              <a:ext uri="{FF2B5EF4-FFF2-40B4-BE49-F238E27FC236}">
                <a16:creationId xmlns:a16="http://schemas.microsoft.com/office/drawing/2014/main" id="{566BBB86-4C2C-C7CF-4088-0D0761902636}"/>
              </a:ext>
            </a:extLst>
          </p:cNvPr>
          <p:cNvSpPr txBox="1"/>
          <p:nvPr/>
        </p:nvSpPr>
        <p:spPr>
          <a:xfrm>
            <a:off x="518160" y="655319"/>
            <a:ext cx="5943600" cy="923330"/>
          </a:xfrm>
          <a:prstGeom prst="rect">
            <a:avLst/>
          </a:prstGeom>
          <a:noFill/>
        </p:spPr>
        <p:txBody>
          <a:bodyPr wrap="square" rtlCol="0">
            <a:spAutoFit/>
          </a:bodyPr>
          <a:lstStyle/>
          <a:p>
            <a:r>
              <a:rPr lang="en-IN" sz="5400" u="sng" dirty="0">
                <a:latin typeface="Algerian" panose="04020705040A02060702" pitchFamily="82" charset="0"/>
              </a:rPr>
              <a:t>CIRCUIT DIAGRAM</a:t>
            </a:r>
          </a:p>
        </p:txBody>
      </p:sp>
    </p:spTree>
    <p:extLst>
      <p:ext uri="{BB962C8B-B14F-4D97-AF65-F5344CB8AC3E}">
        <p14:creationId xmlns:p14="http://schemas.microsoft.com/office/powerpoint/2010/main" val="2535965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Background Images | Free Vectors, Stock Photos &amp; PSD">
            <a:extLst>
              <a:ext uri="{FF2B5EF4-FFF2-40B4-BE49-F238E27FC236}">
                <a16:creationId xmlns:a16="http://schemas.microsoft.com/office/drawing/2014/main" id="{811D8FCF-0D4A-6588-E86C-D050AA9193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858000" cy="12481560"/>
          </a:xfrm>
          <a:prstGeom prst="rect">
            <a:avLst/>
          </a:prstGeom>
          <a:noFill/>
          <a:effectLst>
            <a:reflection stA="1000" endPos="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0FF430C-AFC0-AAB2-0FB2-CA6A2F5EF5A1}"/>
              </a:ext>
            </a:extLst>
          </p:cNvPr>
          <p:cNvSpPr txBox="1"/>
          <p:nvPr/>
        </p:nvSpPr>
        <p:spPr>
          <a:xfrm>
            <a:off x="358140" y="1584960"/>
            <a:ext cx="6141720" cy="12490599"/>
          </a:xfrm>
          <a:prstGeom prst="rect">
            <a:avLst/>
          </a:prstGeom>
          <a:noFill/>
        </p:spPr>
        <p:txBody>
          <a:bodyPr wrap="square" rtlCol="0">
            <a:spAutoFit/>
          </a:bodyPr>
          <a:lstStyle/>
          <a:p>
            <a:pPr>
              <a:lnSpc>
                <a:spcPct val="115000"/>
              </a:lnSpc>
              <a:spcAft>
                <a:spcPts val="1000"/>
              </a:spcAft>
            </a:pPr>
            <a:r>
              <a:rPr lang="en-IN" sz="2000" dirty="0"/>
              <a:t>In this project are the main body is connected to conveyor belt which runs o a </a:t>
            </a:r>
            <a:r>
              <a:rPr lang="en-IN" sz="2000" b="1" dirty="0"/>
              <a:t>100</a:t>
            </a:r>
            <a:r>
              <a:rPr lang="en-IN" sz="2000" dirty="0"/>
              <a:t> </a:t>
            </a:r>
            <a:r>
              <a:rPr lang="en-IN" sz="2000" b="1" dirty="0"/>
              <a:t>rpm</a:t>
            </a:r>
            <a:r>
              <a:rPr lang="en-IN" sz="2000" dirty="0"/>
              <a:t> </a:t>
            </a:r>
            <a:r>
              <a:rPr lang="en-IN" sz="2000" b="1" dirty="0"/>
              <a:t>motor</a:t>
            </a:r>
            <a:r>
              <a:rPr lang="en-IN" sz="2000" dirty="0"/>
              <a:t> powered through a </a:t>
            </a:r>
            <a:r>
              <a:rPr lang="en-IN" sz="2000" b="1" dirty="0"/>
              <a:t>9v</a:t>
            </a:r>
            <a:r>
              <a:rPr lang="en-IN" sz="2000" dirty="0"/>
              <a:t> </a:t>
            </a:r>
            <a:r>
              <a:rPr lang="en-IN" sz="2000" b="1" dirty="0"/>
              <a:t>DC</a:t>
            </a:r>
            <a:r>
              <a:rPr lang="en-IN" sz="2000" dirty="0"/>
              <a:t> </a:t>
            </a:r>
            <a:r>
              <a:rPr lang="en-IN" sz="2000" b="1" dirty="0"/>
              <a:t>battery</a:t>
            </a:r>
            <a:r>
              <a:rPr lang="en-IN" sz="2000" dirty="0"/>
              <a:t>. The main boat structure runs on a </a:t>
            </a:r>
            <a:r>
              <a:rPr lang="en-IN" sz="2000" b="1" dirty="0"/>
              <a:t>1000</a:t>
            </a:r>
            <a:r>
              <a:rPr lang="en-IN" sz="2000" dirty="0"/>
              <a:t> </a:t>
            </a:r>
            <a:r>
              <a:rPr lang="en-IN" sz="2000" b="1" dirty="0"/>
              <a:t>rpm</a:t>
            </a:r>
            <a:r>
              <a:rPr lang="en-IN" sz="2000" dirty="0"/>
              <a:t> </a:t>
            </a:r>
            <a:r>
              <a:rPr lang="en-IN" sz="2000" b="1" dirty="0"/>
              <a:t>brushed</a:t>
            </a:r>
            <a:r>
              <a:rPr lang="en-IN" sz="2000" dirty="0"/>
              <a:t> </a:t>
            </a:r>
            <a:r>
              <a:rPr lang="en-IN" sz="2000" b="1" dirty="0"/>
              <a:t>DC</a:t>
            </a:r>
            <a:r>
              <a:rPr lang="en-IN" sz="2000" dirty="0"/>
              <a:t> </a:t>
            </a:r>
            <a:r>
              <a:rPr lang="en-IN" sz="2000" b="1" dirty="0"/>
              <a:t>motor</a:t>
            </a:r>
            <a:r>
              <a:rPr lang="en-IN" sz="2000" dirty="0"/>
              <a:t> which is connected through </a:t>
            </a:r>
            <a:r>
              <a:rPr lang="en-IN" sz="2000" b="1" dirty="0"/>
              <a:t>Arduino</a:t>
            </a:r>
            <a:r>
              <a:rPr lang="en-IN" sz="2000" dirty="0"/>
              <a:t> </a:t>
            </a:r>
            <a:r>
              <a:rPr lang="en-IN" sz="2000" b="1" dirty="0"/>
              <a:t>uno</a:t>
            </a:r>
            <a:r>
              <a:rPr lang="en-IN" sz="2000" dirty="0"/>
              <a:t> and </a:t>
            </a:r>
            <a:r>
              <a:rPr lang="en-IN" sz="2000" b="1" dirty="0"/>
              <a:t>L298N</a:t>
            </a:r>
            <a:r>
              <a:rPr lang="en-IN" sz="2000" dirty="0"/>
              <a:t> </a:t>
            </a:r>
            <a:r>
              <a:rPr lang="en-IN" sz="2000" b="1" dirty="0"/>
              <a:t>motor</a:t>
            </a:r>
            <a:r>
              <a:rPr lang="en-IN" sz="2000" dirty="0"/>
              <a:t> </a:t>
            </a:r>
            <a:r>
              <a:rPr lang="en-IN" sz="2000" b="1" dirty="0"/>
              <a:t>driver</a:t>
            </a:r>
            <a:r>
              <a:rPr lang="en-IN" sz="2000" dirty="0"/>
              <a:t>, for making it Remote controlled we have used </a:t>
            </a:r>
            <a:r>
              <a:rPr lang="en-IN" sz="2000" b="1" dirty="0"/>
              <a:t>Fs – IA6B </a:t>
            </a:r>
            <a:r>
              <a:rPr lang="en-IN" sz="2000" dirty="0"/>
              <a:t>receiver and transmitter powered through a </a:t>
            </a:r>
            <a:r>
              <a:rPr lang="en-IN" sz="2000" b="1" dirty="0"/>
              <a:t>12v </a:t>
            </a:r>
            <a:r>
              <a:rPr lang="en-IN" sz="2000" b="1" dirty="0" err="1"/>
              <a:t>Lipo</a:t>
            </a:r>
            <a:r>
              <a:rPr lang="en-IN" sz="2000" b="1" dirty="0"/>
              <a:t> battery</a:t>
            </a:r>
            <a:r>
              <a:rPr lang="en-IN" sz="2000" dirty="0"/>
              <a:t>(lithium polymer battery).The boat moves in the direction chosen by the user, the conveyor belt rotates in anti clockwise direction for the intake of the plastic bodies present in the water body.</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In this project are the main body is connected to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conveyor</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belt</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which runs o a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100</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rpm</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motor powered through a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9v</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DC</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battery</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The main boat structure runs on a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1000</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rpm</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brushed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DC</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motor</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which is connected through Arduino uno and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L298N</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motor</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driver</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for making it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Remote</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controlled</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we have used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Fs-</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IA6B</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receiver and transmitter powered through a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12v</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err="1">
                <a:effectLst/>
                <a:latin typeface="Cambria" panose="02040503050406030204" pitchFamily="18" charset="0"/>
                <a:ea typeface="Times New Roman" panose="02020603050405020304" pitchFamily="18" charset="0"/>
                <a:cs typeface="Times New Roman" panose="02020603050405020304" pitchFamily="18" charset="0"/>
              </a:rPr>
              <a:t>Lipo</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 </a:t>
            </a:r>
            <a:r>
              <a:rPr lang="en-IN" sz="2000" b="1" dirty="0">
                <a:effectLst/>
                <a:latin typeface="Cambria" panose="02040503050406030204" pitchFamily="18" charset="0"/>
                <a:ea typeface="Times New Roman" panose="02020603050405020304" pitchFamily="18" charset="0"/>
                <a:cs typeface="Times New Roman" panose="02020603050405020304" pitchFamily="18" charset="0"/>
              </a:rPr>
              <a:t>battery</a:t>
            </a:r>
            <a:r>
              <a:rPr lang="en-IN" sz="2000" dirty="0">
                <a:effectLst/>
                <a:latin typeface="Cambria" panose="02040503050406030204" pitchFamily="18" charset="0"/>
                <a:ea typeface="Times New Roman" panose="02020603050405020304" pitchFamily="18" charset="0"/>
                <a:cs typeface="Times New Roman" panose="02020603050405020304" pitchFamily="18" charset="0"/>
              </a:rPr>
              <a:t>(lithium polymer battery).The boat moves in the direction chosen by the user, the conveyor belt rotates in anti clockwise direction for the intake of the plastic bodies present in the water body.</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 </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sp>
        <p:nvSpPr>
          <p:cNvPr id="4" name="TextBox 3">
            <a:extLst>
              <a:ext uri="{FF2B5EF4-FFF2-40B4-BE49-F238E27FC236}">
                <a16:creationId xmlns:a16="http://schemas.microsoft.com/office/drawing/2014/main" id="{84ABA6C7-0F15-24E6-E7D5-A0C71B12CAB8}"/>
              </a:ext>
            </a:extLst>
          </p:cNvPr>
          <p:cNvSpPr txBox="1"/>
          <p:nvPr/>
        </p:nvSpPr>
        <p:spPr>
          <a:xfrm>
            <a:off x="518160" y="648186"/>
            <a:ext cx="5553508" cy="584775"/>
          </a:xfrm>
          <a:prstGeom prst="rect">
            <a:avLst/>
          </a:prstGeom>
          <a:noFill/>
        </p:spPr>
        <p:txBody>
          <a:bodyPr wrap="none" rtlCol="0">
            <a:spAutoFit/>
          </a:bodyPr>
          <a:lstStyle/>
          <a:p>
            <a:r>
              <a:rPr lang="en-IN" sz="3200" b="1" u="sng" dirty="0">
                <a:latin typeface="Cambria" panose="02040503050406030204" pitchFamily="18" charset="0"/>
                <a:ea typeface="Cambria" panose="02040503050406030204" pitchFamily="18" charset="0"/>
              </a:rPr>
              <a:t>Construction</a:t>
            </a:r>
            <a:r>
              <a:rPr lang="en-IN" sz="3200" b="1" dirty="0">
                <a:latin typeface="Cambria" panose="02040503050406030204" pitchFamily="18" charset="0"/>
                <a:ea typeface="Cambria" panose="02040503050406030204" pitchFamily="18" charset="0"/>
              </a:rPr>
              <a:t> </a:t>
            </a:r>
            <a:r>
              <a:rPr lang="en-IN" sz="3200" b="1" u="sng" dirty="0">
                <a:latin typeface="Cambria" panose="02040503050406030204" pitchFamily="18" charset="0"/>
                <a:ea typeface="Cambria" panose="02040503050406030204" pitchFamily="18" charset="0"/>
              </a:rPr>
              <a:t>AND</a:t>
            </a:r>
            <a:r>
              <a:rPr lang="en-IN" sz="3200" b="1" dirty="0">
                <a:latin typeface="Cambria" panose="02040503050406030204" pitchFamily="18" charset="0"/>
                <a:ea typeface="Cambria" panose="02040503050406030204" pitchFamily="18" charset="0"/>
              </a:rPr>
              <a:t> </a:t>
            </a:r>
            <a:r>
              <a:rPr lang="en-IN" sz="3200" b="1" u="sng" dirty="0">
                <a:latin typeface="Cambria" panose="02040503050406030204" pitchFamily="18" charset="0"/>
                <a:ea typeface="Cambria" panose="02040503050406030204" pitchFamily="18" charset="0"/>
              </a:rPr>
              <a:t>WORKING</a:t>
            </a:r>
          </a:p>
        </p:txBody>
      </p:sp>
    </p:spTree>
    <p:extLst>
      <p:ext uri="{BB962C8B-B14F-4D97-AF65-F5344CB8AC3E}">
        <p14:creationId xmlns:p14="http://schemas.microsoft.com/office/powerpoint/2010/main" val="3084439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87C50-3D6C-13DD-16A3-1F778E996089}"/>
              </a:ext>
            </a:extLst>
          </p:cNvPr>
          <p:cNvSpPr txBox="1"/>
          <p:nvPr/>
        </p:nvSpPr>
        <p:spPr>
          <a:xfrm>
            <a:off x="321645" y="0"/>
            <a:ext cx="1807098" cy="830997"/>
          </a:xfrm>
          <a:prstGeom prst="rect">
            <a:avLst/>
          </a:prstGeom>
          <a:noFill/>
        </p:spPr>
        <p:txBody>
          <a:bodyPr wrap="none" rtlCol="0">
            <a:spAutoFit/>
          </a:bodyPr>
          <a:lstStyle/>
          <a:p>
            <a:r>
              <a:rPr lang="en-IN" sz="4000" u="sng" dirty="0">
                <a:latin typeface="Cambria" panose="02040503050406030204" pitchFamily="18" charset="0"/>
                <a:ea typeface="Cambria" panose="02040503050406030204" pitchFamily="18" charset="0"/>
              </a:rPr>
              <a:t>CODE</a:t>
            </a:r>
            <a:r>
              <a:rPr lang="en-IN" sz="4800" u="sng" dirty="0">
                <a:latin typeface="Cambria" panose="02040503050406030204" pitchFamily="18" charset="0"/>
                <a:ea typeface="Cambria" panose="02040503050406030204" pitchFamily="18" charset="0"/>
              </a:rPr>
              <a:t>:-</a:t>
            </a:r>
          </a:p>
        </p:txBody>
      </p:sp>
      <p:sp>
        <p:nvSpPr>
          <p:cNvPr id="3" name="TextBox 2">
            <a:extLst>
              <a:ext uri="{FF2B5EF4-FFF2-40B4-BE49-F238E27FC236}">
                <a16:creationId xmlns:a16="http://schemas.microsoft.com/office/drawing/2014/main" id="{128161C6-9E05-92CF-9ABC-8003E2CA7944}"/>
              </a:ext>
            </a:extLst>
          </p:cNvPr>
          <p:cNvSpPr txBox="1"/>
          <p:nvPr/>
        </p:nvSpPr>
        <p:spPr>
          <a:xfrm>
            <a:off x="321645" y="1019711"/>
            <a:ext cx="6536355" cy="11172289"/>
          </a:xfrm>
          <a:prstGeom prst="rect">
            <a:avLst/>
          </a:prstGeom>
          <a:noFill/>
        </p:spPr>
        <p:txBody>
          <a:bodyPr wrap="square" rtlCol="0">
            <a:spAutoFit/>
          </a:bodyPr>
          <a:lstStyle/>
          <a:p>
            <a:r>
              <a:rPr lang="en-IN" dirty="0"/>
              <a:t>int in1 = 2; </a:t>
            </a:r>
          </a:p>
          <a:p>
            <a:r>
              <a:rPr lang="en-IN" dirty="0"/>
              <a:t>int in2 = 3;</a:t>
            </a:r>
          </a:p>
          <a:p>
            <a:r>
              <a:rPr lang="en-IN" dirty="0"/>
              <a:t>int enable1 = 5;  // pin with ~ symbol </a:t>
            </a:r>
          </a:p>
          <a:p>
            <a:r>
              <a:rPr lang="en-IN" dirty="0"/>
              <a:t>int channel_2 = 6;  // pin with ~ symbol </a:t>
            </a:r>
          </a:p>
          <a:p>
            <a:r>
              <a:rPr lang="en-IN" dirty="0"/>
              <a:t>void setup() </a:t>
            </a:r>
          </a:p>
          <a:p>
            <a:r>
              <a:rPr lang="en-IN" dirty="0"/>
              <a:t>{  pinMode(channel_2, INPUT);</a:t>
            </a:r>
          </a:p>
          <a:p>
            <a:r>
              <a:rPr lang="en-IN" dirty="0"/>
              <a:t> pinMode(in1, OUTPUT);  </a:t>
            </a:r>
          </a:p>
          <a:p>
            <a:r>
              <a:rPr lang="en-IN" dirty="0"/>
              <a:t> pinMode(in2, OUTPUT); </a:t>
            </a:r>
          </a:p>
          <a:p>
            <a:r>
              <a:rPr lang="en-IN" dirty="0"/>
              <a:t> pinMode(enable1, OUTPUT);  </a:t>
            </a:r>
          </a:p>
          <a:p>
            <a:r>
              <a:rPr lang="en-IN" dirty="0" err="1"/>
              <a:t>Serial.begin</a:t>
            </a:r>
            <a:r>
              <a:rPr lang="en-IN" dirty="0"/>
              <a:t>(9600);</a:t>
            </a:r>
          </a:p>
          <a:p>
            <a:r>
              <a:rPr lang="en-IN" dirty="0"/>
              <a:t>}void loop() </a:t>
            </a:r>
          </a:p>
          <a:p>
            <a:r>
              <a:rPr lang="en-IN" dirty="0"/>
              <a:t>{   </a:t>
            </a:r>
          </a:p>
          <a:p>
            <a:r>
              <a:rPr lang="en-IN" dirty="0"/>
              <a:t> int </a:t>
            </a:r>
            <a:r>
              <a:rPr lang="en-IN" dirty="0" err="1"/>
              <a:t>pwm</a:t>
            </a:r>
            <a:r>
              <a:rPr lang="en-IN" dirty="0"/>
              <a:t> = 0; </a:t>
            </a:r>
          </a:p>
          <a:p>
            <a:r>
              <a:rPr lang="en-IN" dirty="0"/>
              <a:t> int value = </a:t>
            </a:r>
            <a:r>
              <a:rPr lang="en-IN" dirty="0" err="1"/>
              <a:t>pulseIn</a:t>
            </a:r>
            <a:r>
              <a:rPr lang="en-IN" dirty="0"/>
              <a:t>(channel_2, HIGH, 25000);    if(value==0) </a:t>
            </a:r>
          </a:p>
          <a:p>
            <a:r>
              <a:rPr lang="en-IN" dirty="0"/>
              <a:t> {     </a:t>
            </a:r>
          </a:p>
          <a:p>
            <a:r>
              <a:rPr lang="en-IN" dirty="0"/>
              <a:t> digitalWrite(in1, LOW);      </a:t>
            </a:r>
          </a:p>
          <a:p>
            <a:r>
              <a:rPr lang="en-IN" dirty="0"/>
              <a:t>digitalWrite(in2, LOW);     </a:t>
            </a:r>
          </a:p>
          <a:p>
            <a:r>
              <a:rPr lang="en-IN" dirty="0" err="1"/>
              <a:t>analogWrite</a:t>
            </a:r>
            <a:r>
              <a:rPr lang="en-IN" dirty="0"/>
              <a:t>(enable1, 0);  </a:t>
            </a:r>
          </a:p>
          <a:p>
            <a:r>
              <a:rPr lang="en-IN" dirty="0"/>
              <a:t>}    </a:t>
            </a:r>
          </a:p>
          <a:p>
            <a:r>
              <a:rPr lang="en-IN" dirty="0"/>
              <a:t>else if(value &gt; 1530)  </a:t>
            </a:r>
          </a:p>
          <a:p>
            <a:r>
              <a:rPr lang="en-IN" dirty="0"/>
              <a:t>{      </a:t>
            </a:r>
          </a:p>
          <a:p>
            <a:r>
              <a:rPr lang="en-IN" dirty="0" err="1"/>
              <a:t>pwm</a:t>
            </a:r>
            <a:r>
              <a:rPr lang="en-IN" dirty="0"/>
              <a:t> = map(value, 1530, 2000, 0, 255);       digitalWrite(in1, LOW);      </a:t>
            </a:r>
          </a:p>
          <a:p>
            <a:r>
              <a:rPr lang="en-IN" dirty="0"/>
              <a:t>digitalWrite(in2, HIGH);     </a:t>
            </a:r>
          </a:p>
          <a:p>
            <a:r>
              <a:rPr lang="en-IN" dirty="0" err="1"/>
              <a:t>analogWrite</a:t>
            </a:r>
            <a:r>
              <a:rPr lang="en-IN" dirty="0"/>
              <a:t>(enable1, </a:t>
            </a:r>
            <a:r>
              <a:rPr lang="en-IN" dirty="0" err="1"/>
              <a:t>pwm</a:t>
            </a:r>
            <a:r>
              <a:rPr lang="en-IN" dirty="0"/>
              <a:t>); </a:t>
            </a:r>
          </a:p>
          <a:p>
            <a:r>
              <a:rPr lang="en-IN" dirty="0"/>
              <a:t> }    </a:t>
            </a:r>
          </a:p>
          <a:p>
            <a:r>
              <a:rPr lang="en-IN" dirty="0"/>
              <a:t>else if(value &lt; 1460) </a:t>
            </a:r>
          </a:p>
          <a:p>
            <a:r>
              <a:rPr lang="en-IN" dirty="0"/>
              <a:t> {     </a:t>
            </a:r>
          </a:p>
          <a:p>
            <a:r>
              <a:rPr lang="en-IN" dirty="0"/>
              <a:t> </a:t>
            </a:r>
            <a:r>
              <a:rPr lang="en-IN" dirty="0" err="1"/>
              <a:t>pwm</a:t>
            </a:r>
            <a:r>
              <a:rPr lang="en-IN" dirty="0"/>
              <a:t> = map(value, 1460, 1000, 0, 255);       </a:t>
            </a:r>
          </a:p>
          <a:p>
            <a:r>
              <a:rPr lang="en-IN" dirty="0"/>
              <a:t>digitalWrite(in1, HIGH);      </a:t>
            </a:r>
          </a:p>
          <a:p>
            <a:r>
              <a:rPr lang="en-IN" dirty="0"/>
              <a:t>digitalWrite(in2, LOW);     </a:t>
            </a:r>
          </a:p>
          <a:p>
            <a:r>
              <a:rPr lang="en-IN" dirty="0"/>
              <a:t> </a:t>
            </a:r>
            <a:r>
              <a:rPr lang="en-IN" dirty="0" err="1"/>
              <a:t>analogWrite</a:t>
            </a:r>
            <a:r>
              <a:rPr lang="en-IN" dirty="0"/>
              <a:t>(enable1, </a:t>
            </a:r>
            <a:r>
              <a:rPr lang="en-IN" dirty="0" err="1"/>
              <a:t>pwm</a:t>
            </a:r>
            <a:r>
              <a:rPr lang="en-IN" dirty="0"/>
              <a:t>); </a:t>
            </a:r>
          </a:p>
          <a:p>
            <a:r>
              <a:rPr lang="en-IN" dirty="0"/>
              <a:t> }   </a:t>
            </a:r>
          </a:p>
          <a:p>
            <a:r>
              <a:rPr lang="en-IN" dirty="0"/>
              <a:t> else  </a:t>
            </a:r>
          </a:p>
          <a:p>
            <a:r>
              <a:rPr lang="en-IN" dirty="0"/>
              <a:t>{     </a:t>
            </a:r>
          </a:p>
          <a:p>
            <a:r>
              <a:rPr lang="en-IN" dirty="0"/>
              <a:t> digitalWrite(in1, LOW);     </a:t>
            </a:r>
          </a:p>
          <a:p>
            <a:r>
              <a:rPr lang="en-IN" dirty="0"/>
              <a:t> digitalWrite(in2, LOW);      </a:t>
            </a:r>
          </a:p>
          <a:p>
            <a:r>
              <a:rPr lang="en-IN" dirty="0" err="1"/>
              <a:t>analogWrite</a:t>
            </a:r>
            <a:r>
              <a:rPr lang="en-IN" dirty="0"/>
              <a:t>(enable1, 0); </a:t>
            </a:r>
          </a:p>
          <a:p>
            <a:r>
              <a:rPr lang="en-IN" dirty="0"/>
              <a:t> }    </a:t>
            </a:r>
          </a:p>
          <a:p>
            <a:r>
              <a:rPr lang="en-IN" dirty="0"/>
              <a:t>delay(10);</a:t>
            </a:r>
          </a:p>
          <a:p>
            <a:r>
              <a:rPr lang="en-IN" dirty="0"/>
              <a:t>}</a:t>
            </a:r>
          </a:p>
        </p:txBody>
      </p:sp>
    </p:spTree>
    <p:extLst>
      <p:ext uri="{BB962C8B-B14F-4D97-AF65-F5344CB8AC3E}">
        <p14:creationId xmlns:p14="http://schemas.microsoft.com/office/powerpoint/2010/main" val="1933424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Background Images | Free Vectors, Stock Photos &amp; PSD">
            <a:extLst>
              <a:ext uri="{FF2B5EF4-FFF2-40B4-BE49-F238E27FC236}">
                <a16:creationId xmlns:a16="http://schemas.microsoft.com/office/drawing/2014/main" id="{8F2F84C6-1701-D2CE-A87E-D5F14CABC744}"/>
              </a:ext>
            </a:extLst>
          </p:cNvPr>
          <p:cNvPicPr>
            <a:picLocks noChangeAspect="1" noChangeArrowheads="1"/>
          </p:cNvPicPr>
          <p:nvPr/>
        </p:nvPicPr>
        <p:blipFill>
          <a:blip r:embed="rId2">
            <a:alphaModFix amt="38000"/>
            <a:extLst>
              <a:ext uri="{28A0092B-C50C-407E-A947-70E740481C1C}">
                <a14:useLocalDpi xmlns:a14="http://schemas.microsoft.com/office/drawing/2010/main" val="0"/>
              </a:ext>
            </a:extLst>
          </a:blip>
          <a:srcRect/>
          <a:stretch>
            <a:fillRect/>
          </a:stretch>
        </p:blipFill>
        <p:spPr bwMode="auto">
          <a:xfrm>
            <a:off x="0" y="121920"/>
            <a:ext cx="6979920" cy="1207008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9743851-1F79-3BE3-858A-68742C407209}"/>
              </a:ext>
            </a:extLst>
          </p:cNvPr>
          <p:cNvSpPr txBox="1"/>
          <p:nvPr/>
        </p:nvSpPr>
        <p:spPr>
          <a:xfrm>
            <a:off x="228600" y="746760"/>
            <a:ext cx="3030958" cy="707886"/>
          </a:xfrm>
          <a:prstGeom prst="rect">
            <a:avLst/>
          </a:prstGeom>
          <a:noFill/>
        </p:spPr>
        <p:txBody>
          <a:bodyPr wrap="none" rtlCol="0">
            <a:spAutoFit/>
          </a:bodyPr>
          <a:lstStyle/>
          <a:p>
            <a:r>
              <a:rPr lang="en-IN" sz="4000" b="1" u="sng" dirty="0">
                <a:latin typeface="Cambria" panose="02040503050406030204" pitchFamily="18" charset="0"/>
                <a:ea typeface="Cambria" panose="02040503050406030204" pitchFamily="18" charset="0"/>
              </a:rPr>
              <a:t>Advantages:</a:t>
            </a:r>
          </a:p>
        </p:txBody>
      </p:sp>
      <p:sp>
        <p:nvSpPr>
          <p:cNvPr id="4" name="TextBox 3">
            <a:extLst>
              <a:ext uri="{FF2B5EF4-FFF2-40B4-BE49-F238E27FC236}">
                <a16:creationId xmlns:a16="http://schemas.microsoft.com/office/drawing/2014/main" id="{6CDD5365-0000-D61B-C164-C3478417A542}"/>
              </a:ext>
            </a:extLst>
          </p:cNvPr>
          <p:cNvSpPr txBox="1"/>
          <p:nvPr/>
        </p:nvSpPr>
        <p:spPr>
          <a:xfrm>
            <a:off x="457200" y="1722120"/>
            <a:ext cx="5608320" cy="2308324"/>
          </a:xfrm>
          <a:prstGeom prst="rect">
            <a:avLst/>
          </a:prstGeom>
          <a:noFill/>
        </p:spPr>
        <p:txBody>
          <a:bodyPr wrap="square" rtlCol="0">
            <a:spAutoFit/>
          </a:bodyPr>
          <a:lstStyle/>
          <a:p>
            <a:pPr marL="342900" indent="-342900">
              <a:buFont typeface="Wingdings" panose="05000000000000000000" pitchFamily="2" charset="2"/>
              <a:buChar char="v"/>
            </a:pPr>
            <a:r>
              <a:rPr lang="en-IN" sz="2400" dirty="0">
                <a:latin typeface="Cambria" panose="02040503050406030204" pitchFamily="18" charset="0"/>
                <a:ea typeface="Cambria" panose="02040503050406030204" pitchFamily="18" charset="0"/>
              </a:rPr>
              <a:t> It is of  portable and efficient.</a:t>
            </a:r>
          </a:p>
          <a:p>
            <a:pPr marL="342900" indent="-342900">
              <a:buFont typeface="Wingdings" panose="05000000000000000000" pitchFamily="2" charset="2"/>
              <a:buChar char="v"/>
            </a:pPr>
            <a:r>
              <a:rPr lang="en-IN" sz="2400" dirty="0">
                <a:latin typeface="Cambria" panose="02040503050406030204" pitchFamily="18" charset="0"/>
                <a:ea typeface="Cambria" panose="02040503050406030204" pitchFamily="18" charset="0"/>
              </a:rPr>
              <a:t> It is eco friendly.</a:t>
            </a:r>
          </a:p>
          <a:p>
            <a:pPr marL="342900" indent="-342900">
              <a:buFont typeface="Wingdings" panose="05000000000000000000" pitchFamily="2" charset="2"/>
              <a:buChar char="v"/>
            </a:pPr>
            <a:r>
              <a:rPr lang="en-IN" sz="2400" dirty="0">
                <a:latin typeface="Cambria" panose="02040503050406030204" pitchFamily="18" charset="0"/>
                <a:ea typeface="Cambria" panose="02040503050406030204" pitchFamily="18" charset="0"/>
              </a:rPr>
              <a:t>Manual labour can be decreased</a:t>
            </a:r>
          </a:p>
          <a:p>
            <a:pPr marL="342900" indent="-342900">
              <a:buFont typeface="Wingdings" panose="05000000000000000000" pitchFamily="2" charset="2"/>
              <a:buChar char="v"/>
            </a:pPr>
            <a:r>
              <a:rPr lang="en-US" sz="2400" dirty="0"/>
              <a:t>This project is very useful for small as well as big lakes, rivers where garbage is present in large amount.</a:t>
            </a:r>
            <a:r>
              <a:rPr lang="en-IN" sz="2400" dirty="0">
                <a:latin typeface="Cambria" panose="02040503050406030204" pitchFamily="18" charset="0"/>
                <a:ea typeface="Cambria" panose="02040503050406030204" pitchFamily="18" charset="0"/>
              </a:rPr>
              <a:t>.</a:t>
            </a:r>
          </a:p>
        </p:txBody>
      </p:sp>
      <p:sp>
        <p:nvSpPr>
          <p:cNvPr id="5" name="TextBox 4">
            <a:extLst>
              <a:ext uri="{FF2B5EF4-FFF2-40B4-BE49-F238E27FC236}">
                <a16:creationId xmlns:a16="http://schemas.microsoft.com/office/drawing/2014/main" id="{EA817499-5DC0-8165-480B-2BD41975ACD2}"/>
              </a:ext>
            </a:extLst>
          </p:cNvPr>
          <p:cNvSpPr txBox="1"/>
          <p:nvPr/>
        </p:nvSpPr>
        <p:spPr>
          <a:xfrm>
            <a:off x="228599" y="4217492"/>
            <a:ext cx="1966949" cy="769441"/>
          </a:xfrm>
          <a:prstGeom prst="rect">
            <a:avLst/>
          </a:prstGeom>
          <a:noFill/>
        </p:spPr>
        <p:txBody>
          <a:bodyPr wrap="none" rtlCol="0">
            <a:spAutoFit/>
          </a:bodyPr>
          <a:lstStyle/>
          <a:p>
            <a:r>
              <a:rPr lang="en-IN" sz="4400" b="1" u="sng" dirty="0"/>
              <a:t>Result:-</a:t>
            </a:r>
          </a:p>
        </p:txBody>
      </p:sp>
      <p:sp>
        <p:nvSpPr>
          <p:cNvPr id="6" name="TextBox 5">
            <a:extLst>
              <a:ext uri="{FF2B5EF4-FFF2-40B4-BE49-F238E27FC236}">
                <a16:creationId xmlns:a16="http://schemas.microsoft.com/office/drawing/2014/main" id="{AD993B7B-5E01-47AA-A124-4E58FF305BFC}"/>
              </a:ext>
            </a:extLst>
          </p:cNvPr>
          <p:cNvSpPr txBox="1"/>
          <p:nvPr/>
        </p:nvSpPr>
        <p:spPr>
          <a:xfrm>
            <a:off x="228600" y="5434280"/>
            <a:ext cx="6248400" cy="2616101"/>
          </a:xfrm>
          <a:prstGeom prst="rect">
            <a:avLst/>
          </a:prstGeom>
          <a:noFill/>
        </p:spPr>
        <p:txBody>
          <a:bodyPr wrap="square" rtlCol="0">
            <a:spAutoFit/>
          </a:bodyPr>
          <a:lstStyle/>
          <a:p>
            <a:pPr marL="342900" indent="-342900">
              <a:buFont typeface="Wingdings" panose="05000000000000000000" pitchFamily="2" charset="2"/>
              <a:buChar char="v"/>
            </a:pPr>
            <a:r>
              <a:rPr lang="en-IN" sz="2400" dirty="0">
                <a:latin typeface="Cambria" panose="02040503050406030204" pitchFamily="18" charset="0"/>
                <a:ea typeface="Cambria" panose="02040503050406030204" pitchFamily="18" charset="0"/>
              </a:rPr>
              <a:t>It ensures lowering of the pollution of the water bodies due to industrial waste and  agriculture  waste . So that we can save aquatic animals and save our mother earth from this pollution</a:t>
            </a:r>
          </a:p>
          <a:p>
            <a:endParaRPr lang="en-IN" sz="2400" dirty="0">
              <a:latin typeface="Cambria" panose="02040503050406030204" pitchFamily="18" charset="0"/>
              <a:ea typeface="Cambria" panose="02040503050406030204" pitchFamily="18" charset="0"/>
            </a:endParaRPr>
          </a:p>
          <a:p>
            <a:pPr marL="342900" indent="-342900">
              <a:buFont typeface="Wingdings" panose="05000000000000000000" pitchFamily="2" charset="2"/>
              <a:buChar char="v"/>
            </a:pPr>
            <a:endParaRPr lang="en-IN" sz="2000" dirty="0"/>
          </a:p>
        </p:txBody>
      </p:sp>
      <p:sp>
        <p:nvSpPr>
          <p:cNvPr id="2" name="TextBox 1">
            <a:extLst>
              <a:ext uri="{FF2B5EF4-FFF2-40B4-BE49-F238E27FC236}">
                <a16:creationId xmlns:a16="http://schemas.microsoft.com/office/drawing/2014/main" id="{9B460A2D-D64E-63F8-43BA-131AF582F43A}"/>
              </a:ext>
            </a:extLst>
          </p:cNvPr>
          <p:cNvSpPr txBox="1"/>
          <p:nvPr/>
        </p:nvSpPr>
        <p:spPr>
          <a:xfrm flipH="1">
            <a:off x="228599" y="7657087"/>
            <a:ext cx="6248398" cy="2677656"/>
          </a:xfrm>
          <a:prstGeom prst="rect">
            <a:avLst/>
          </a:prstGeom>
          <a:noFill/>
        </p:spPr>
        <p:txBody>
          <a:bodyPr wrap="square" rtlCol="0">
            <a:spAutoFit/>
          </a:bodyPr>
          <a:lstStyle/>
          <a:p>
            <a:endParaRPr lang="en-US" sz="3200" b="1" u="sng" dirty="0">
              <a:latin typeface="Cambria" panose="02040503050406030204" pitchFamily="18" charset="0"/>
              <a:ea typeface="Cambria" panose="02040503050406030204" pitchFamily="18" charset="0"/>
            </a:endParaRPr>
          </a:p>
          <a:p>
            <a:r>
              <a:rPr lang="en-US" sz="3200" b="1" u="sng" dirty="0">
                <a:latin typeface="Cambria" panose="02040503050406030204" pitchFamily="18" charset="0"/>
                <a:ea typeface="Cambria" panose="02040503050406030204" pitchFamily="18" charset="0"/>
              </a:rPr>
              <a:t>FUTURE</a:t>
            </a:r>
            <a:r>
              <a:rPr lang="en-US" sz="3200" b="1" dirty="0">
                <a:latin typeface="Cambria" panose="02040503050406030204" pitchFamily="18" charset="0"/>
                <a:ea typeface="Cambria" panose="02040503050406030204" pitchFamily="18" charset="0"/>
              </a:rPr>
              <a:t> </a:t>
            </a:r>
            <a:r>
              <a:rPr lang="en-US" sz="3200" b="1" u="sng" dirty="0">
                <a:latin typeface="Cambria" panose="02040503050406030204" pitchFamily="18" charset="0"/>
                <a:ea typeface="Cambria" panose="02040503050406030204" pitchFamily="18" charset="0"/>
              </a:rPr>
              <a:t>SCOPE</a:t>
            </a:r>
            <a:r>
              <a:rPr lang="en-US" sz="3200" b="1" dirty="0">
                <a:latin typeface="Cambria" panose="02040503050406030204" pitchFamily="18" charset="0"/>
                <a:ea typeface="Cambria" panose="02040503050406030204" pitchFamily="18" charset="0"/>
              </a:rPr>
              <a:t> :-</a:t>
            </a:r>
          </a:p>
          <a:p>
            <a:endParaRPr lang="en-US" sz="3200" b="1" dirty="0">
              <a:latin typeface="Cambria" panose="02040503050406030204" pitchFamily="18" charset="0"/>
              <a:ea typeface="Cambria" panose="02040503050406030204" pitchFamily="18" charset="0"/>
            </a:endParaRPr>
          </a:p>
          <a:p>
            <a:pPr marL="342900" indent="-342900">
              <a:buFont typeface="Wingdings" panose="05000000000000000000" pitchFamily="2" charset="2"/>
              <a:buChar char="v"/>
            </a:pPr>
            <a:r>
              <a:rPr lang="en-US" sz="2400" dirty="0">
                <a:latin typeface="Cambria" panose="02040503050406030204" pitchFamily="18" charset="0"/>
                <a:ea typeface="Cambria" panose="02040503050406030204" pitchFamily="18" charset="0"/>
              </a:rPr>
              <a:t>The machine can be designed for deep cleaning. Capacity of the machine can be increased for cleaning big rivers and lakes</a:t>
            </a:r>
            <a:r>
              <a:rPr lang="en-US" sz="2000" dirty="0">
                <a:latin typeface="Cambria" panose="02040503050406030204" pitchFamily="18" charset="0"/>
                <a:ea typeface="Cambria" panose="02040503050406030204" pitchFamily="18" charset="0"/>
              </a:rPr>
              <a:t>.</a:t>
            </a:r>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8227841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611</TotalTime>
  <Words>1314</Words>
  <Application>Microsoft Office PowerPoint</Application>
  <PresentationFormat>Widescreen</PresentationFormat>
  <Paragraphs>143</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Algerian</vt:lpstr>
      <vt:lpstr>Arial</vt:lpstr>
      <vt:lpstr>Bodoni MT</vt:lpstr>
      <vt:lpstr>Calibri</vt:lpstr>
      <vt:lpstr>Calibri Light</vt:lpstr>
      <vt:lpstr>Cambria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MANGOND</dc:creator>
  <cp:lastModifiedBy>Akash Mangond</cp:lastModifiedBy>
  <cp:revision>10</cp:revision>
  <cp:lastPrinted>2022-07-10T21:42:00Z</cp:lastPrinted>
  <dcterms:created xsi:type="dcterms:W3CDTF">2022-07-10T18:55:39Z</dcterms:created>
  <dcterms:modified xsi:type="dcterms:W3CDTF">2024-03-19T19:25:35Z</dcterms:modified>
</cp:coreProperties>
</file>

<file path=docProps/thumbnail.jpeg>
</file>